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_tradnl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_tradnl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  <a:p>
            <a:pPr lvl="1" eaLnBrk="1" latinLnBrk="0" hangingPunct="1"/>
            <a:r>
              <a:rPr kumimoji="0" lang="es-ES_tradnl" smtClean="0"/>
              <a:t>Second level</a:t>
            </a:r>
          </a:p>
          <a:p>
            <a:pPr lvl="2" eaLnBrk="1" latinLnBrk="0" hangingPunct="1"/>
            <a:r>
              <a:rPr kumimoji="0" lang="es-ES_tradnl" smtClean="0"/>
              <a:t>Third level</a:t>
            </a:r>
          </a:p>
          <a:p>
            <a:pPr lvl="3" eaLnBrk="1" latinLnBrk="0" hangingPunct="1"/>
            <a:r>
              <a:rPr kumimoji="0" lang="es-ES_tradnl" smtClean="0"/>
              <a:t>Fourth level</a:t>
            </a:r>
          </a:p>
          <a:p>
            <a:pPr lvl="4" eaLnBrk="1" latinLnBrk="0" hangingPunct="1"/>
            <a:r>
              <a:rPr kumimoji="0" lang="es-ES_tradnl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16/06/15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dimensions of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Gender bias in taxation</a:t>
            </a:r>
            <a:endParaRPr lang="es-ES_tradnl" sz="2400" dirty="0"/>
          </a:p>
          <a:p>
            <a:pPr lvl="2"/>
            <a:r>
              <a:rPr lang="en-US" dirty="0"/>
              <a:t>Explicit: the tax code explicitly treats women and men differently </a:t>
            </a:r>
            <a:endParaRPr lang="en-US" dirty="0" smtClean="0"/>
          </a:p>
          <a:p>
            <a:pPr lvl="2"/>
            <a:r>
              <a:rPr lang="en-US" dirty="0" smtClean="0"/>
              <a:t>Implicit</a:t>
            </a:r>
            <a:r>
              <a:rPr lang="en-US" dirty="0"/>
              <a:t>: taxation affects </a:t>
            </a:r>
            <a:r>
              <a:rPr lang="en-US" dirty="0" smtClean="0"/>
              <a:t>differently </a:t>
            </a:r>
            <a:r>
              <a:rPr lang="en-US" dirty="0"/>
              <a:t>women and men because it operates in a gendered economic </a:t>
            </a:r>
            <a:r>
              <a:rPr lang="en-US" dirty="0" smtClean="0"/>
              <a:t>terrain.</a:t>
            </a:r>
          </a:p>
          <a:p>
            <a:pPr lvl="1"/>
            <a:r>
              <a:rPr lang="en-US" dirty="0" smtClean="0"/>
              <a:t>Gender </a:t>
            </a:r>
            <a:r>
              <a:rPr lang="en-US" dirty="0"/>
              <a:t>tax burden: how tax burden is allocated to women and men or to male </a:t>
            </a:r>
            <a:r>
              <a:rPr lang="en-US" dirty="0" smtClean="0"/>
              <a:t>and </a:t>
            </a:r>
            <a:r>
              <a:rPr lang="en-US" dirty="0"/>
              <a:t>female type of households (for example, male breadwinner </a:t>
            </a:r>
            <a:r>
              <a:rPr lang="en-US" dirty="0" err="1"/>
              <a:t>vs</a:t>
            </a:r>
            <a:r>
              <a:rPr lang="en-US" dirty="0"/>
              <a:t> single-parent households).</a:t>
            </a:r>
            <a:endParaRPr lang="es-ES_tradnl" sz="2800" dirty="0"/>
          </a:p>
          <a:p>
            <a:pPr lvl="1"/>
            <a:r>
              <a:rPr lang="en-US" dirty="0"/>
              <a:t>How taxation affects individual behaviors (for example, economic participation) and therefore how it affects gender relations.</a:t>
            </a:r>
            <a:endParaRPr lang="es-ES_tradnl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0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704" b="6704"/>
          <a:stretch>
            <a:fillRect/>
          </a:stretch>
        </p:blipFill>
        <p:spPr>
          <a:xfrm>
            <a:off x="1435100" y="747713"/>
            <a:ext cx="7499350" cy="5500687"/>
          </a:xfrm>
        </p:spPr>
      </p:pic>
    </p:spTree>
    <p:extLst>
      <p:ext uri="{BB962C8B-B14F-4D97-AF65-F5344CB8AC3E}">
        <p14:creationId xmlns:p14="http://schemas.microsoft.com/office/powerpoint/2010/main" val="175913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519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kind of taxation system should feminists advocate for?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Principles</a:t>
            </a:r>
            <a:r>
              <a:rPr lang="en-US" dirty="0"/>
              <a:t>:</a:t>
            </a:r>
            <a:endParaRPr lang="es-ES_tradnl" sz="2400" dirty="0"/>
          </a:p>
          <a:p>
            <a:pPr lvl="2"/>
            <a:r>
              <a:rPr lang="en-US" dirty="0"/>
              <a:t>Distributional impact of tax policies should be by income group but also by gender</a:t>
            </a:r>
            <a:endParaRPr lang="es-ES_tradnl" sz="2000" dirty="0"/>
          </a:p>
          <a:p>
            <a:pPr lvl="2"/>
            <a:r>
              <a:rPr lang="en-US" dirty="0"/>
              <a:t>Impact of tax policies should be assessed both on paid and unpaid work</a:t>
            </a:r>
            <a:endParaRPr lang="es-ES_tradnl" sz="2000" dirty="0"/>
          </a:p>
          <a:p>
            <a:pPr lvl="2"/>
            <a:r>
              <a:rPr lang="en-US" dirty="0"/>
              <a:t>Tax policies impact on gender relations within households should also be assessed</a:t>
            </a:r>
            <a:endParaRPr lang="es-ES_tradnl" sz="20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Tax </a:t>
            </a:r>
            <a:r>
              <a:rPr lang="en-US" dirty="0"/>
              <a:t>reform should:</a:t>
            </a:r>
            <a:endParaRPr lang="es-ES_tradnl" sz="2400" dirty="0"/>
          </a:p>
          <a:p>
            <a:pPr lvl="2"/>
            <a:r>
              <a:rPr lang="en-US" dirty="0"/>
              <a:t>Increase revenue through progressive and non-bias taxation</a:t>
            </a:r>
            <a:endParaRPr lang="es-ES_tradnl" sz="2000" dirty="0"/>
          </a:p>
          <a:p>
            <a:pPr lvl="2"/>
            <a:r>
              <a:rPr lang="en-US" dirty="0"/>
              <a:t>Avoid evasion and avoidance, by taxing corporates and financial flows</a:t>
            </a:r>
            <a:endParaRPr lang="es-ES_tradnl" sz="2000" dirty="0"/>
          </a:p>
          <a:p>
            <a:pPr lvl="2"/>
            <a:r>
              <a:rPr lang="en-US" dirty="0"/>
              <a:t>Promote behavioral changes that transform existing gender relations</a:t>
            </a:r>
            <a:endParaRPr lang="es-ES_tradnl" sz="2000" dirty="0"/>
          </a:p>
          <a:p>
            <a:pPr lvl="2"/>
            <a:r>
              <a:rPr lang="en-US" dirty="0"/>
              <a:t>Foster citizens´ participation in tax policy design and monitoring</a:t>
            </a:r>
            <a:r>
              <a:rPr lang="es-ES_tradn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32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130</TotalTime>
  <Words>183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Gender dimensions of taxation</vt:lpstr>
      <vt:lpstr>PowerPoint Presentation</vt:lpstr>
      <vt:lpstr>What kind of taxation system should feminists advocate for?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Corina Rodriguez Enriquez</dc:creator>
  <cp:lastModifiedBy>Corina Rodriguez Enriquez</cp:lastModifiedBy>
  <cp:revision>5</cp:revision>
  <dcterms:created xsi:type="dcterms:W3CDTF">2015-06-16T11:22:35Z</dcterms:created>
  <dcterms:modified xsi:type="dcterms:W3CDTF">2015-06-16T13:32:43Z</dcterms:modified>
</cp:coreProperties>
</file>