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24384000" cy="13716000"/>
  <p:notesSz cx="6858000" cy="9144000"/>
  <p:defaultTextStyle>
    <a:lvl1pPr algn="ctr" defTabSz="825500">
      <a:defRPr sz="5000">
        <a:latin typeface="+mn-lt"/>
        <a:ea typeface="+mn-ea"/>
        <a:cs typeface="+mn-cs"/>
        <a:sym typeface="Helvetica Light"/>
      </a:defRPr>
    </a:lvl1pPr>
    <a:lvl2pPr indent="228600" algn="ctr" defTabSz="825500">
      <a:defRPr sz="5000">
        <a:latin typeface="+mn-lt"/>
        <a:ea typeface="+mn-ea"/>
        <a:cs typeface="+mn-cs"/>
        <a:sym typeface="Helvetica Light"/>
      </a:defRPr>
    </a:lvl2pPr>
    <a:lvl3pPr indent="457200" algn="ctr" defTabSz="825500">
      <a:defRPr sz="5000">
        <a:latin typeface="+mn-lt"/>
        <a:ea typeface="+mn-ea"/>
        <a:cs typeface="+mn-cs"/>
        <a:sym typeface="Helvetica Light"/>
      </a:defRPr>
    </a:lvl3pPr>
    <a:lvl4pPr indent="685800" algn="ctr" defTabSz="825500">
      <a:defRPr sz="5000">
        <a:latin typeface="+mn-lt"/>
        <a:ea typeface="+mn-ea"/>
        <a:cs typeface="+mn-cs"/>
        <a:sym typeface="Helvetica Light"/>
      </a:defRPr>
    </a:lvl4pPr>
    <a:lvl5pPr indent="914400" algn="ctr" defTabSz="825500">
      <a:defRPr sz="5000">
        <a:latin typeface="+mn-lt"/>
        <a:ea typeface="+mn-ea"/>
        <a:cs typeface="+mn-cs"/>
        <a:sym typeface="Helvetica Light"/>
      </a:defRPr>
    </a:lvl5pPr>
    <a:lvl6pPr indent="1143000" algn="ctr" defTabSz="825500">
      <a:defRPr sz="5000">
        <a:latin typeface="+mn-lt"/>
        <a:ea typeface="+mn-ea"/>
        <a:cs typeface="+mn-cs"/>
        <a:sym typeface="Helvetica Light"/>
      </a:defRPr>
    </a:lvl6pPr>
    <a:lvl7pPr indent="1371600" algn="ctr" defTabSz="825500">
      <a:defRPr sz="5000">
        <a:latin typeface="+mn-lt"/>
        <a:ea typeface="+mn-ea"/>
        <a:cs typeface="+mn-cs"/>
        <a:sym typeface="Helvetica Light"/>
      </a:defRPr>
    </a:lvl7pPr>
    <a:lvl8pPr indent="1600200" algn="ctr" defTabSz="825500">
      <a:defRPr sz="5000">
        <a:latin typeface="+mn-lt"/>
        <a:ea typeface="+mn-ea"/>
        <a:cs typeface="+mn-cs"/>
        <a:sym typeface="Helvetica Light"/>
      </a:defRPr>
    </a:lvl8pPr>
    <a:lvl9pPr indent="1828800" algn="ctr" defTabSz="825500">
      <a:defRPr sz="50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404" autoAdjust="0"/>
  </p:normalViewPr>
  <p:slideViewPr>
    <p:cSldViewPr>
      <p:cViewPr varScale="1">
        <p:scale>
          <a:sx n="28" d="100"/>
          <a:sy n="28" d="100"/>
        </p:scale>
        <p:origin x="-2224" y="-96"/>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66833348"/>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eaLnBrk="1" hangingPunct="1">
              <a:spcBef>
                <a:spcPct val="0"/>
              </a:spcBef>
              <a:buFontTx/>
              <a:buChar char="•"/>
            </a:pPr>
            <a:r>
              <a:rPr lang="en-US" altLang="en-US" dirty="0" smtClean="0"/>
              <a:t>The purpose of this report is to contribute to filling a gap, particularly among women’s rights organizations, in understanding the current landscape of corporate sector and other actors ‘new’ to supporting women and girls, and the role they are playing in shaping related funding discourse and practice. This report is not an exhaustive account of these actors’ involvement in development funding, but it unpacks some of the most visible trends impacting women and girls – the ‘tip of the iceberg’ as it were – and offers important considerations for women’s rights organizations interested in influencing and engaging with these trends.</a:t>
            </a:r>
          </a:p>
          <a:p>
            <a:pPr marL="171450" indent="-171450" eaLnBrk="1" hangingPunct="1">
              <a:spcBef>
                <a:spcPct val="0"/>
              </a:spcBef>
            </a:pPr>
            <a:endParaRPr lang="es-ES_tradnl" altLang="en-US" dirty="0" smtClean="0"/>
          </a:p>
          <a:p>
            <a:endParaRPr lang="en-US" dirty="0"/>
          </a:p>
        </p:txBody>
      </p:sp>
    </p:spTree>
    <p:extLst>
      <p:ext uri="{BB962C8B-B14F-4D97-AF65-F5344CB8AC3E}">
        <p14:creationId xmlns:p14="http://schemas.microsoft.com/office/powerpoint/2010/main" val="785856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US" altLang="en-US" b="1" dirty="0" smtClean="0"/>
              <a:t>Women’s rights organizations not on the radar </a:t>
            </a:r>
            <a:r>
              <a:rPr lang="en-GB" altLang="en-US" b="1" dirty="0" smtClean="0"/>
              <a:t> </a:t>
            </a:r>
            <a:r>
              <a:rPr lang="en-US" altLang="en-US" dirty="0" smtClean="0"/>
              <a:t>As the world speaks of the power of ‘investing in women’, the experiences and perspectives of the organizations that have historically been closest to transforming the position of women and girls in societies should be a major force shaping this discourse. Yet only around 27% of the 170 initiatives supporting women and girls engaged women’s organizations as partners, and only 9% directly funded them (compared to almost one-third of the initiatives that launched their own independent efforts). </a:t>
            </a:r>
          </a:p>
          <a:p>
            <a:pPr eaLnBrk="1" hangingPunct="1">
              <a:spcBef>
                <a:spcPct val="0"/>
              </a:spcBef>
            </a:pPr>
            <a:endParaRPr lang="en-CA" altLang="en-US" dirty="0" smtClean="0"/>
          </a:p>
          <a:p>
            <a:endParaRPr lang="en-US" dirty="0"/>
          </a:p>
        </p:txBody>
      </p:sp>
    </p:spTree>
    <p:extLst>
      <p:ext uri="{BB962C8B-B14F-4D97-AF65-F5344CB8AC3E}">
        <p14:creationId xmlns:p14="http://schemas.microsoft.com/office/powerpoint/2010/main" val="1057454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smtClean="0"/>
              <a:t>Without stronger efforts from women’s rights activists to inform and influence this trend, it will continue to take directions that minimize the historic role and value of women’s rights movements and collective action and mobilization for human rights.  AWID and Mama Cash propose: </a:t>
            </a:r>
          </a:p>
          <a:p>
            <a:endParaRPr lang="en-US" altLang="en-US" dirty="0" smtClean="0"/>
          </a:p>
          <a:p>
            <a:r>
              <a:rPr lang="en-US" altLang="en-US" b="1" dirty="0" smtClean="0"/>
              <a:t>Collective engagement, allowing for diverse roles:</a:t>
            </a:r>
            <a:r>
              <a:rPr lang="en-US" altLang="en-US" dirty="0" smtClean="0"/>
              <a:t> It is important for women’s rights organizations, women’s funds and other allies to find ways of navigating this terrain collaboratively, with a view to opening space for others and ‘expanding the pie’ of available resources (not benefiting just individual organizations). At the same time, not all women’s rights organizations are well-positioned to engage with new actors. This is why collaborative resource mobilization and a role for strategic intermediaries like women’s funds and larger women’s rights organizations are key. </a:t>
            </a:r>
          </a:p>
          <a:p>
            <a:endParaRPr lang="en-GB" altLang="en-US" dirty="0" smtClean="0"/>
          </a:p>
          <a:p>
            <a:r>
              <a:rPr lang="en-US" altLang="en-US" b="1" dirty="0" smtClean="0"/>
              <a:t>Compatibility of purpose:</a:t>
            </a:r>
            <a:r>
              <a:rPr lang="en-US" altLang="en-US" dirty="0" smtClean="0"/>
              <a:t> The top five themes reflected in these initiatives echo dominant development priorities, and can certainly be embraced as important areas for further work and attention—indeed they are areas of focus for many women’s rights organizations as well. </a:t>
            </a:r>
            <a:r>
              <a:rPr lang="en-US" altLang="en-US" i="1" dirty="0" smtClean="0"/>
              <a:t>The real opportunity for meaningful, catalytic partnerships between new actors and women’s rights organizations will most likely lie in making the connections among these objectives, allowing both sides to learn from one another. </a:t>
            </a:r>
            <a:r>
              <a:rPr lang="en-US" altLang="en-US" dirty="0" smtClean="0"/>
              <a:t>If women’s rights organizations are clear on their non-</a:t>
            </a:r>
            <a:r>
              <a:rPr lang="en-US" altLang="en-US" dirty="0" err="1" smtClean="0"/>
              <a:t>negotiables</a:t>
            </a:r>
            <a:r>
              <a:rPr lang="en-US" altLang="en-US" dirty="0" smtClean="0"/>
              <a:t> for engagement, they can inform decisions about the extent to which shared purpose exists and presents and opportunity for useful collaboration.  </a:t>
            </a:r>
          </a:p>
          <a:p>
            <a:endParaRPr lang="en-GB" altLang="en-US" dirty="0" smtClean="0"/>
          </a:p>
          <a:p>
            <a:r>
              <a:rPr lang="en-US" altLang="en-US" b="1" dirty="0" smtClean="0"/>
              <a:t>Room for negotiation: </a:t>
            </a:r>
            <a:r>
              <a:rPr lang="en-US" altLang="en-US" dirty="0" smtClean="0"/>
              <a:t>Collaboration between women’s rights organizations and corporate sector actors have usefully advanced the interests of both sides. These successes have tended to emerge from dialogue to shape the collaboration—without one side being the ‘implementer’ of another’s project. In a funding landscape where many women’s rights organizations say it is increasingly difficult to convince donors to support crucial work linked to networking, convening, rapid response to emerging crises, and communications, space to negotiate ‘what matters’ and ‘what works’ is key. </a:t>
            </a:r>
          </a:p>
          <a:p>
            <a:endParaRPr lang="en-GB" altLang="en-US" dirty="0" smtClean="0"/>
          </a:p>
          <a:p>
            <a:r>
              <a:rPr lang="en-US" altLang="en-US" b="1" dirty="0" smtClean="0"/>
              <a:t>Mutual respect: </a:t>
            </a:r>
            <a:r>
              <a:rPr lang="en-US" altLang="en-US" dirty="0" smtClean="0"/>
              <a:t>Unhelpful stereotypes abound on both sides — and how could they not given the limited interaction between these two ‘worlds’. AWID and Mama Cash’s experience in this mapping and related research to date has introduced us to an array of </a:t>
            </a:r>
            <a:r>
              <a:rPr lang="en-CA" altLang="en-US" dirty="0" smtClean="0"/>
              <a:t>women (and men) from the corporate sector and other new actors who are genuinely interested and committed to meaningfully support women and girls’ empowerment. It would seem that more attention needs to be given to cultivating partnerships as well </a:t>
            </a:r>
            <a:r>
              <a:rPr lang="en-US" altLang="en-US" dirty="0" smtClean="0"/>
              <a:t>understanding and recognition that these groups speak different languages. </a:t>
            </a:r>
          </a:p>
          <a:p>
            <a:pPr eaLnBrk="1" hangingPunct="1">
              <a:spcBef>
                <a:spcPct val="0"/>
              </a:spcBef>
            </a:pPr>
            <a:endParaRPr lang="en-US" altLang="en-US" dirty="0" smtClean="0"/>
          </a:p>
          <a:p>
            <a:endParaRPr lang="en-US" dirty="0"/>
          </a:p>
        </p:txBody>
      </p:sp>
    </p:spTree>
    <p:extLst>
      <p:ext uri="{BB962C8B-B14F-4D97-AF65-F5344CB8AC3E}">
        <p14:creationId xmlns:p14="http://schemas.microsoft.com/office/powerpoint/2010/main" val="1618873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US" altLang="en-US" b="1" dirty="0" smtClean="0"/>
              <a:t>Create an effective communication strategy: </a:t>
            </a:r>
            <a:r>
              <a:rPr lang="en-US" altLang="en-US" dirty="0" smtClean="0"/>
              <a:t>Women’s organizations need to be able to message the importance of their work to a broad set of actors, this includes articulating the impact that decades of women’s rights organizing has achieved. </a:t>
            </a:r>
          </a:p>
          <a:p>
            <a:pPr eaLnBrk="1" hangingPunct="1">
              <a:spcBef>
                <a:spcPct val="0"/>
              </a:spcBef>
            </a:pPr>
            <a:endParaRPr lang="en-US" altLang="en-US" b="1" dirty="0" smtClean="0"/>
          </a:p>
          <a:p>
            <a:pPr eaLnBrk="1" hangingPunct="1">
              <a:spcBef>
                <a:spcPct val="0"/>
              </a:spcBef>
            </a:pPr>
            <a:r>
              <a:rPr lang="en-US" altLang="en-US" b="1" dirty="0" smtClean="0"/>
              <a:t>A coherent approach: </a:t>
            </a:r>
            <a:r>
              <a:rPr lang="en-US" altLang="en-US" dirty="0" err="1" smtClean="0"/>
              <a:t>Labour</a:t>
            </a:r>
            <a:r>
              <a:rPr lang="en-US" altLang="en-US" dirty="0" smtClean="0"/>
              <a:t> unions and </a:t>
            </a:r>
            <a:r>
              <a:rPr lang="en-US" altLang="en-US" dirty="0" err="1" smtClean="0"/>
              <a:t>labour</a:t>
            </a:r>
            <a:r>
              <a:rPr lang="en-US" altLang="en-US" dirty="0" smtClean="0"/>
              <a:t> rights activists have been critically engaging the corporate sector for decades. If women’s rights activists are to venture into this somewhat unknown territory, it is crucial to do so in a way that is as well-informed as possible by the on-going work and activism of </a:t>
            </a:r>
            <a:r>
              <a:rPr lang="en-US" altLang="en-US" dirty="0" err="1" smtClean="0"/>
              <a:t>labour</a:t>
            </a:r>
            <a:r>
              <a:rPr lang="en-US" altLang="en-US" dirty="0" smtClean="0"/>
              <a:t> rights allies. </a:t>
            </a:r>
          </a:p>
          <a:p>
            <a:pPr eaLnBrk="1" hangingPunct="1">
              <a:spcBef>
                <a:spcPct val="0"/>
              </a:spcBef>
            </a:pPr>
            <a:endParaRPr lang="en-US" altLang="en-US" dirty="0" smtClean="0"/>
          </a:p>
          <a:p>
            <a:r>
              <a:rPr lang="en-US" altLang="en-US" b="1" dirty="0" smtClean="0"/>
              <a:t>Engage in relevant agenda setting spaces and debates: </a:t>
            </a:r>
            <a:r>
              <a:rPr lang="en-US" altLang="en-US" dirty="0" smtClean="0"/>
              <a:t>There are global and regional spaces where decisions are taken that influence the allocation of resources to the advancement of women's rights. It is necessary to have women’s rights activists present in these spaces to inform decisions and demonstrate that women’s </a:t>
            </a:r>
            <a:r>
              <a:rPr lang="en-US" altLang="en-US" dirty="0" err="1" smtClean="0"/>
              <a:t>organisations</a:t>
            </a:r>
            <a:r>
              <a:rPr lang="en-US" altLang="en-US" dirty="0" smtClean="0"/>
              <a:t> and women’s rights activists are key players in the ecosystem to advance socio-economic development and social justice.</a:t>
            </a:r>
          </a:p>
          <a:p>
            <a:pPr eaLnBrk="1" hangingPunct="1">
              <a:spcBef>
                <a:spcPct val="0"/>
              </a:spcBef>
            </a:pPr>
            <a:endParaRPr lang="en-US" altLang="en-US" dirty="0" smtClean="0"/>
          </a:p>
        </p:txBody>
      </p:sp>
    </p:spTree>
    <p:extLst>
      <p:ext uri="{BB962C8B-B14F-4D97-AF65-F5344CB8AC3E}">
        <p14:creationId xmlns:p14="http://schemas.microsoft.com/office/powerpoint/2010/main" val="3267338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9643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7538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s-ES_tradnl" altLang="en-US" dirty="0" err="1" smtClean="0"/>
              <a:t>This</a:t>
            </a:r>
            <a:r>
              <a:rPr lang="es-ES_tradnl" altLang="en-US" dirty="0" smtClean="0"/>
              <a:t> </a:t>
            </a:r>
            <a:r>
              <a:rPr lang="es-ES_tradnl" altLang="en-US" dirty="0" err="1" smtClean="0"/>
              <a:t>research</a:t>
            </a:r>
            <a:r>
              <a:rPr lang="es-ES_tradnl" altLang="en-US" dirty="0" smtClean="0"/>
              <a:t> </a:t>
            </a:r>
            <a:r>
              <a:rPr lang="es-ES_tradnl" altLang="en-US" dirty="0" err="1" smtClean="0"/>
              <a:t>was</a:t>
            </a:r>
            <a:r>
              <a:rPr lang="es-ES_tradnl" altLang="en-US" dirty="0" smtClean="0"/>
              <a:t> </a:t>
            </a:r>
            <a:r>
              <a:rPr lang="es-ES_tradnl" altLang="en-US" dirty="0" err="1" smtClean="0"/>
              <a:t>undertaken</a:t>
            </a:r>
            <a:r>
              <a:rPr lang="es-ES_tradnl" altLang="en-US" dirty="0" smtClean="0"/>
              <a:t> in </a:t>
            </a:r>
            <a:r>
              <a:rPr lang="es-ES_tradnl" altLang="en-US" dirty="0" err="1" smtClean="0"/>
              <a:t>collaboration</a:t>
            </a:r>
            <a:r>
              <a:rPr lang="es-ES_tradnl" altLang="en-US" dirty="0" smtClean="0"/>
              <a:t> </a:t>
            </a:r>
            <a:r>
              <a:rPr lang="es-ES_tradnl" altLang="en-US" dirty="0" err="1" smtClean="0"/>
              <a:t>with</a:t>
            </a:r>
            <a:r>
              <a:rPr lang="es-ES_tradnl" altLang="en-US" dirty="0" smtClean="0"/>
              <a:t> Mama Cash and </a:t>
            </a:r>
            <a:r>
              <a:rPr lang="es-ES_tradnl" altLang="en-US" dirty="0" err="1" smtClean="0"/>
              <a:t>supported</a:t>
            </a:r>
            <a:r>
              <a:rPr lang="es-ES_tradnl" altLang="en-US" dirty="0" smtClean="0"/>
              <a:t> </a:t>
            </a:r>
            <a:r>
              <a:rPr lang="es-ES_tradnl" altLang="en-US" dirty="0" err="1" smtClean="0"/>
              <a:t>by</a:t>
            </a:r>
            <a:r>
              <a:rPr lang="es-ES_tradnl" altLang="en-US" dirty="0" smtClean="0"/>
              <a:t> </a:t>
            </a:r>
            <a:r>
              <a:rPr lang="es-ES_tradnl" altLang="en-US" dirty="0" err="1" smtClean="0"/>
              <a:t>the</a:t>
            </a:r>
            <a:r>
              <a:rPr lang="es-ES_tradnl" altLang="en-US" dirty="0" smtClean="0"/>
              <a:t> Dutch </a:t>
            </a:r>
            <a:r>
              <a:rPr lang="es-ES_tradnl" altLang="en-US" dirty="0" err="1" smtClean="0"/>
              <a:t>Ministry</a:t>
            </a:r>
            <a:r>
              <a:rPr lang="es-ES_tradnl" altLang="en-US" dirty="0" smtClean="0"/>
              <a:t> of </a:t>
            </a:r>
            <a:r>
              <a:rPr lang="es-ES_tradnl" altLang="en-US" dirty="0" err="1" smtClean="0"/>
              <a:t>Foreign</a:t>
            </a:r>
            <a:r>
              <a:rPr lang="es-ES_tradnl" altLang="en-US" dirty="0" smtClean="0"/>
              <a:t> </a:t>
            </a:r>
            <a:r>
              <a:rPr lang="es-ES_tradnl" altLang="en-US" dirty="0" err="1" smtClean="0"/>
              <a:t>Affairs</a:t>
            </a:r>
            <a:r>
              <a:rPr lang="es-ES_tradnl" altLang="en-US" dirty="0" smtClean="0"/>
              <a:t>.</a:t>
            </a:r>
          </a:p>
          <a:p>
            <a:endParaRPr lang="en-US" dirty="0"/>
          </a:p>
        </p:txBody>
      </p:sp>
    </p:spTree>
    <p:extLst>
      <p:ext uri="{BB962C8B-B14F-4D97-AF65-F5344CB8AC3E}">
        <p14:creationId xmlns:p14="http://schemas.microsoft.com/office/powerpoint/2010/main" val="4189533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b="1" dirty="0" smtClean="0"/>
              <a:t>What is ‘new’ in the Current Funding Landscape?</a:t>
            </a:r>
            <a:endParaRPr lang="en-GB" altLang="en-US" dirty="0" smtClean="0"/>
          </a:p>
          <a:p>
            <a:r>
              <a:rPr lang="en-US" altLang="en-US" dirty="0" smtClean="0"/>
              <a:t>  </a:t>
            </a:r>
            <a:endParaRPr lang="en-GB" altLang="en-US" dirty="0" smtClean="0"/>
          </a:p>
          <a:p>
            <a:r>
              <a:rPr lang="en-US" altLang="en-US" b="1" dirty="0" smtClean="0"/>
              <a:t>Crowd funding: </a:t>
            </a:r>
            <a:r>
              <a:rPr lang="en-US" altLang="en-US" dirty="0" smtClean="0"/>
              <a:t>Technology is being harnessed and utilized like never before, mobilizing the public to directly fund initiatives around the world with the click of a button.  One new </a:t>
            </a:r>
            <a:r>
              <a:rPr lang="en-US" altLang="en-US" dirty="0" err="1" smtClean="0"/>
              <a:t>crowdfunding</a:t>
            </a:r>
            <a:r>
              <a:rPr lang="en-US" altLang="en-US" dirty="0" smtClean="0"/>
              <a:t> site, Catapult, was </a:t>
            </a:r>
            <a:r>
              <a:rPr lang="en-CA" altLang="en-US" dirty="0" smtClean="0"/>
              <a:t>developed at Women Deliver as “the first funding platform dedicated to gender equality,” </a:t>
            </a:r>
            <a:r>
              <a:rPr lang="en-US" altLang="en-US" dirty="0" smtClean="0"/>
              <a:t>facilitating support for women’s organizations on the ground.” </a:t>
            </a:r>
            <a:r>
              <a:rPr lang="en-US" altLang="en-US" dirty="0" err="1" smtClean="0"/>
              <a:t>Crowdfunding</a:t>
            </a:r>
            <a:r>
              <a:rPr lang="en-US" altLang="en-US" dirty="0" smtClean="0"/>
              <a:t> presents an opportunity to broaden the resource base by democratizing and moving philanthropy away from the hands (wallets) of the few to the hands (online clicks and sometimes wallets) of the many. </a:t>
            </a:r>
          </a:p>
          <a:p>
            <a:endParaRPr lang="en-US" altLang="en-US" b="1" dirty="0" smtClean="0"/>
          </a:p>
          <a:p>
            <a:r>
              <a:rPr lang="en-US" altLang="en-US" b="1" dirty="0" smtClean="0"/>
              <a:t>Impact investing: </a:t>
            </a:r>
            <a:r>
              <a:rPr lang="en-US" altLang="en-US" dirty="0" smtClean="0"/>
              <a:t>First coined in 2007 as a term,</a:t>
            </a:r>
            <a:r>
              <a:rPr lang="en-US" altLang="en-US" b="1" dirty="0" smtClean="0"/>
              <a:t> </a:t>
            </a:r>
            <a:r>
              <a:rPr lang="en-US" altLang="en-US" dirty="0" smtClean="0"/>
              <a:t>impact investing has caught on among global corporations and is predicted to grow up to US $500 billion in assets by the end of this decade. It is an investment trend in companies, organizations, and funds with the intention of generating positive social and environmental impacts in addition to financial returns</a:t>
            </a:r>
            <a:r>
              <a:rPr lang="en-US" altLang="en-US" u="sng" dirty="0" smtClean="0"/>
              <a:t>.</a:t>
            </a:r>
            <a:r>
              <a:rPr lang="en-US" altLang="en-US" dirty="0" smtClean="0"/>
              <a:t>  The Social Impact Investment Taskforce</a:t>
            </a:r>
            <a:r>
              <a:rPr lang="en-US" altLang="en-US" u="sng" dirty="0" smtClean="0"/>
              <a:t>,</a:t>
            </a:r>
            <a:r>
              <a:rPr lang="en-US" altLang="en-US" dirty="0" smtClean="0"/>
              <a:t> comprised of public and private-sector representatives from the G8 countries, will offer recommendations for the private sector to help accelerate impact investing and lead to “not just aid, not just trade, but investment.”</a:t>
            </a:r>
          </a:p>
          <a:p>
            <a:endParaRPr lang="en-GB" altLang="en-US" dirty="0" smtClean="0"/>
          </a:p>
          <a:p>
            <a:r>
              <a:rPr lang="en-US" altLang="en-US" b="1" dirty="0" smtClean="0"/>
              <a:t>New</a:t>
            </a:r>
            <a:r>
              <a:rPr lang="en-US" altLang="en-US" dirty="0" smtClean="0"/>
              <a:t> </a:t>
            </a:r>
            <a:r>
              <a:rPr lang="en-US" altLang="en-US" b="1" dirty="0" smtClean="0"/>
              <a:t>platforms of convergence and</a:t>
            </a:r>
            <a:r>
              <a:rPr lang="en-US" altLang="en-US" dirty="0" smtClean="0"/>
              <a:t> </a:t>
            </a:r>
            <a:r>
              <a:rPr lang="en-US" altLang="en-US" b="1" dirty="0" smtClean="0"/>
              <a:t>agenda setting: </a:t>
            </a:r>
            <a:r>
              <a:rPr lang="en-US" altLang="en-US" dirty="0" smtClean="0"/>
              <a:t>For many of the ‘new actors’, new platforms have developed as spaces for convergence and agenda-setting. The Clinton Global Initiative (CGI), Women Deliver Conferences, Women's Forum for the Economy and Society, and the World Economic Forum, among others, are increasingly setting the tone and agenda for discussions about funding for women and girls and around broader development issues as well. These spaces not only convene newer actors in development financing, but more traditional funders as well. Historically, many of these spaces have not had a strong presence of women’s rights organizations and movements, but that appears to be shifting in the past few years. </a:t>
            </a:r>
          </a:p>
          <a:p>
            <a:r>
              <a:rPr lang="en-US" altLang="en-US" b="1" dirty="0" smtClean="0"/>
              <a:t> </a:t>
            </a:r>
            <a:endParaRPr lang="en-GB" altLang="en-US" dirty="0" smtClean="0"/>
          </a:p>
          <a:p>
            <a:r>
              <a:rPr lang="en-US" altLang="en-US" b="1" dirty="0" smtClean="0"/>
              <a:t>Women of wealth are getting on board: </a:t>
            </a:r>
            <a:r>
              <a:rPr lang="en-US" altLang="en-US" dirty="0" smtClean="0"/>
              <a:t>With increasing numbers of women reaching the highest levels in business and the professions, starting their own businesses and inheriting significant wealth, women of wealth are increasingly becoming more involved and regarded as significant players in philanthropic and development agendas</a:t>
            </a:r>
          </a:p>
          <a:p>
            <a:endParaRPr lang="en-GB" altLang="en-US" dirty="0" smtClean="0"/>
          </a:p>
          <a:p>
            <a:r>
              <a:rPr lang="en-CA" altLang="en-US" b="1" dirty="0" smtClean="0"/>
              <a:t>Young women playing diverse leadership roles: </a:t>
            </a:r>
            <a:r>
              <a:rPr lang="en-CA" altLang="en-US" dirty="0" smtClean="0"/>
              <a:t>Innovations</a:t>
            </a:r>
            <a:r>
              <a:rPr lang="en-CA" altLang="en-US" b="1" dirty="0" smtClean="0"/>
              <a:t> </a:t>
            </a:r>
            <a:r>
              <a:rPr lang="en-US" altLang="en-US" dirty="0" smtClean="0"/>
              <a:t>are coming from young women leaders who are creating their own spaces for organizing and activism, using digital technology and media spaces in creative ways to move women’s rights agendas forward.</a:t>
            </a:r>
            <a:r>
              <a:rPr lang="en-GB" altLang="en-US" b="1" dirty="0" smtClean="0"/>
              <a:t> </a:t>
            </a:r>
            <a:r>
              <a:rPr lang="en-US" altLang="en-US" dirty="0" smtClean="0"/>
              <a:t>One example, is FEED started by Lauren Bush and Ellen Gustafson in 2007, working with the United Nations World Food Program, “which manufactures and sells reusable bags, [and bracelets, t-shirts and backpacks] that resemble feed bags with half of the proceeds going towards feeding the hungry.” </a:t>
            </a:r>
            <a:endParaRPr lang="en-GB" altLang="en-US" dirty="0" smtClean="0"/>
          </a:p>
          <a:p>
            <a:r>
              <a:rPr lang="en-US" altLang="en-US" dirty="0" smtClean="0"/>
              <a:t>  </a:t>
            </a:r>
            <a:endParaRPr lang="en-GB" altLang="en-US" dirty="0" smtClean="0"/>
          </a:p>
          <a:p>
            <a:r>
              <a:rPr lang="en-US" altLang="en-US" b="1" dirty="0" smtClean="0"/>
              <a:t>Celebrities are increasingly involved</a:t>
            </a:r>
            <a:r>
              <a:rPr lang="en-US" altLang="en-US" dirty="0" smtClean="0"/>
              <a:t> in causes related to women and girls. America </a:t>
            </a:r>
            <a:r>
              <a:rPr lang="en-US" altLang="en-US" dirty="0" err="1" smtClean="0"/>
              <a:t>Ferrera</a:t>
            </a:r>
            <a:r>
              <a:rPr lang="en-US" altLang="en-US" dirty="0" smtClean="0"/>
              <a:t>, Ashley Judd, Salma Hayek, Angelina Jolie, </a:t>
            </a:r>
            <a:r>
              <a:rPr lang="en-US" altLang="en-US" dirty="0" err="1" smtClean="0"/>
              <a:t>Beyonce</a:t>
            </a:r>
            <a:r>
              <a:rPr lang="en-US" altLang="en-US" dirty="0" smtClean="0"/>
              <a:t> and Nicole Kidman, among others, are contributing to causes by lending their voices to create a following and raise awareness about the importance of an issue. </a:t>
            </a:r>
            <a:endParaRPr lang="es-ES_tradnl" altLang="en-US" dirty="0" smtClean="0"/>
          </a:p>
          <a:p>
            <a:endParaRPr lang="en-US" dirty="0"/>
          </a:p>
        </p:txBody>
      </p:sp>
    </p:spTree>
    <p:extLst>
      <p:ext uri="{BB962C8B-B14F-4D97-AF65-F5344CB8AC3E}">
        <p14:creationId xmlns:p14="http://schemas.microsoft.com/office/powerpoint/2010/main" val="247307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8897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defRPr/>
            </a:pPr>
            <a:r>
              <a:rPr lang="en-US" dirty="0" smtClean="0"/>
              <a:t>The average initiative size</a:t>
            </a:r>
            <a:r>
              <a:rPr lang="en-US" i="1" dirty="0" smtClean="0"/>
              <a:t> </a:t>
            </a:r>
            <a:r>
              <a:rPr lang="en-US" dirty="0" smtClean="0"/>
              <a:t>over an average five-year period</a:t>
            </a:r>
            <a:r>
              <a:rPr lang="en-US" b="1" i="1" dirty="0" smtClean="0"/>
              <a:t> </a:t>
            </a:r>
            <a:r>
              <a:rPr lang="en-US" dirty="0" smtClean="0"/>
              <a:t>was USD 123 million; the median was USD 3 million, with a total of USD 14.6 billion pledged to women and girls. This raises important questions about who is positioned to engage in these partnerships given the median size of the initiatives.</a:t>
            </a:r>
            <a:endParaRPr lang="en-GB" dirty="0" smtClean="0"/>
          </a:p>
          <a:p>
            <a:pPr eaLnBrk="1" hangingPunct="1">
              <a:spcBef>
                <a:spcPct val="0"/>
              </a:spcBef>
              <a:defRPr/>
            </a:pPr>
            <a:endParaRPr lang="es-ES_tradnl" dirty="0" smtClean="0">
              <a:ea typeface="MS PGothic" charset="0"/>
              <a:cs typeface="MS PGothic" charset="0"/>
            </a:endParaRPr>
          </a:p>
          <a:p>
            <a:pPr eaLnBrk="1" hangingPunct="1">
              <a:spcBef>
                <a:spcPct val="0"/>
              </a:spcBef>
              <a:defRPr/>
            </a:pPr>
            <a:endParaRPr lang="es-ES_tradnl" dirty="0" smtClean="0">
              <a:ea typeface="MS PGothic" charset="0"/>
              <a:cs typeface="MS PGothic" charset="0"/>
            </a:endParaRPr>
          </a:p>
          <a:p>
            <a:pPr eaLnBrk="1" hangingPunct="1">
              <a:spcBef>
                <a:spcPct val="0"/>
              </a:spcBef>
              <a:defRPr/>
            </a:pPr>
            <a:endParaRPr lang="es-ES_tradnl" dirty="0" smtClean="0">
              <a:ea typeface="MS PGothic" charset="0"/>
              <a:cs typeface="MS PGothic" charset="0"/>
            </a:endParaRPr>
          </a:p>
          <a:p>
            <a:pPr eaLnBrk="1" hangingPunct="1">
              <a:spcBef>
                <a:spcPct val="0"/>
              </a:spcBef>
              <a:defRPr/>
            </a:pPr>
            <a:endParaRPr lang="en-CA" dirty="0">
              <a:ea typeface="MS PGothic" charset="0"/>
              <a:cs typeface="MS PGothic" charset="0"/>
            </a:endParaRPr>
          </a:p>
        </p:txBody>
      </p:sp>
    </p:spTree>
    <p:extLst>
      <p:ext uri="{BB962C8B-B14F-4D97-AF65-F5344CB8AC3E}">
        <p14:creationId xmlns:p14="http://schemas.microsoft.com/office/powerpoint/2010/main" val="3317241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ltLang="en-US" dirty="0" smtClean="0"/>
              <a:t>The most common type of actors involved in these partnerships are non-governmental organizations (63%, of which 35% are NGOs and 29% are international NGOs that are not explicitly “women’s organizations”) such as Plan International, Oxfam International and World Vision. </a:t>
            </a:r>
            <a:endParaRPr lang="en-GB" altLang="en-US" dirty="0" smtClean="0"/>
          </a:p>
          <a:p>
            <a:pPr marL="171450" indent="-171450">
              <a:buFontTx/>
              <a:buChar char="•"/>
            </a:pPr>
            <a:r>
              <a:rPr lang="en-US" altLang="en-US" dirty="0" smtClean="0"/>
              <a:t>Corporate sector actors such as Exxon Mobile and Coca Cola (60%) followed next, further affirming the interest from this sector in financing, managing, and implementing development programs and initiatives relating to women and girls.</a:t>
            </a:r>
            <a:endParaRPr lang="en-GB" altLang="en-US" dirty="0" smtClean="0"/>
          </a:p>
          <a:p>
            <a:pPr marL="171450" indent="-171450">
              <a:buFontTx/>
              <a:buChar char="•"/>
            </a:pPr>
            <a:r>
              <a:rPr lang="en-US" altLang="en-US" dirty="0" smtClean="0"/>
              <a:t>Public/government institutions - which are among the traditional sources of support for women and girls - followed at 37% and included 9% of bilateral development agencies. </a:t>
            </a:r>
          </a:p>
          <a:p>
            <a:pPr marL="171450" indent="-171450">
              <a:buFontTx/>
              <a:buChar char="•"/>
            </a:pPr>
            <a:r>
              <a:rPr lang="en-US" altLang="en-US" dirty="0" smtClean="0"/>
              <a:t>Multilateral agencies, academic institutions and others were involved in 20% or fewer of the partnerships mapped.  </a:t>
            </a:r>
            <a:endParaRPr lang="en-GB" altLang="en-US" dirty="0" smtClean="0"/>
          </a:p>
          <a:p>
            <a:pPr marL="171450" indent="-171450">
              <a:buFontTx/>
              <a:buChar char="•"/>
            </a:pPr>
            <a:r>
              <a:rPr lang="en-US" altLang="en-US" dirty="0" smtClean="0"/>
              <a:t>Women’s organizations were involved in a partnership in 27% of the cases, though available data indicates that only 9% of women’s organizations received “direct support.” </a:t>
            </a:r>
            <a:endParaRPr lang="en-GB" altLang="en-US" dirty="0" smtClean="0"/>
          </a:p>
          <a:p>
            <a:pPr marL="171450" indent="-171450">
              <a:buFontTx/>
              <a:buChar char="•"/>
            </a:pPr>
            <a:r>
              <a:rPr lang="en-US" altLang="en-US" dirty="0" smtClean="0"/>
              <a:t>Public government agencies were only included if they partnered with other actors in a way that is reflective of this trend i.e. DFID partnering with NIKE for the Girl Hub. </a:t>
            </a:r>
            <a:endParaRPr lang="en-GB" altLang="en-US" dirty="0" smtClean="0"/>
          </a:p>
          <a:p>
            <a:pPr marL="171450" indent="-171450">
              <a:buFontTx/>
              <a:buChar char="•"/>
            </a:pPr>
            <a:endParaRPr lang="en-US" altLang="en-US" dirty="0" smtClean="0"/>
          </a:p>
          <a:p>
            <a:pPr marL="171450" indent="-171450" eaLnBrk="1" hangingPunct="1">
              <a:spcBef>
                <a:spcPct val="0"/>
              </a:spcBef>
              <a:buFontTx/>
              <a:buChar char="•"/>
            </a:pPr>
            <a:endParaRPr lang="es-ES_tradnl" altLang="en-US" dirty="0" smtClean="0"/>
          </a:p>
          <a:p>
            <a:endParaRPr lang="en-US" dirty="0"/>
          </a:p>
        </p:txBody>
      </p:sp>
    </p:spTree>
    <p:extLst>
      <p:ext uri="{BB962C8B-B14F-4D97-AF65-F5344CB8AC3E}">
        <p14:creationId xmlns:p14="http://schemas.microsoft.com/office/powerpoint/2010/main" val="3799214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u="sng" dirty="0" smtClean="0"/>
              <a:t>Examples of Initiatives: </a:t>
            </a:r>
          </a:p>
          <a:p>
            <a:r>
              <a:rPr lang="en-US" altLang="en-US" b="1" dirty="0" smtClean="0"/>
              <a:t>Women’s Economic Empowerment and Entrepreneurship:</a:t>
            </a:r>
          </a:p>
          <a:p>
            <a:r>
              <a:rPr lang="en-US" altLang="en-US" i="1" dirty="0" smtClean="0"/>
              <a:t>Dream Builder: The Women’s Business Creator: </a:t>
            </a:r>
            <a:r>
              <a:rPr lang="en-US" altLang="en-US" dirty="0" smtClean="0"/>
              <a:t>an initiative by mining company Freeport-McMoRan Copper &amp; Gold Inc. They state “in recent years, a growing body of research demonstrates that investments in women in particular yield many multiplier effects, not only the effect of growing small businesses to generate economic benefit, but also the effect of applying increased income to reinvest in the foundations of sustainable communities such as their children's education, healthcare for their families, etc. thereby raising the overall wellbeing in the community.” The initiative has dedicated USD 3,900,000 to focus on building an online Women's Business Academy that includes business skills training to 3,400 entrepreneurs.  By using a distance learning web-based format, it aims to provide women entrepreneurs with knowledge and skills that they will continue to strengthen after their certification with peer support. This enables women “to source information and to build their supply chain.” </a:t>
            </a:r>
            <a:endParaRPr lang="en-GB" altLang="en-US" dirty="0" smtClean="0"/>
          </a:p>
          <a:p>
            <a:r>
              <a:rPr lang="en-US" altLang="en-US" b="1" dirty="0" smtClean="0"/>
              <a:t> </a:t>
            </a:r>
          </a:p>
          <a:p>
            <a:r>
              <a:rPr lang="en-US" altLang="en-US" b="1" dirty="0" smtClean="0"/>
              <a:t>Women’s Leadership and empowerment </a:t>
            </a:r>
            <a:r>
              <a:rPr lang="en-US" altLang="en-US" dirty="0" smtClean="0"/>
              <a:t>- Led by Oxfam</a:t>
            </a:r>
            <a:r>
              <a:rPr lang="en-US" altLang="en-US" i="1" dirty="0" smtClean="0"/>
              <a:t> </a:t>
            </a:r>
            <a:r>
              <a:rPr lang="en-US" altLang="en-US" dirty="0" smtClean="0"/>
              <a:t>International, the Department for International Development (DFID) along with Equality Now, Oxfam America, and the Women’s Legal Circle. </a:t>
            </a:r>
            <a:r>
              <a:rPr lang="en-US" altLang="en-US" i="1" dirty="0" smtClean="0"/>
              <a:t>“Phase II of Raising Her Voice program,” </a:t>
            </a:r>
            <a:r>
              <a:rPr lang="en-US" altLang="en-US" dirty="0" smtClean="0"/>
              <a:t>focuses on addressing the structural barriers to women’s rights for full political participation and leadership. The program aims to improve conditions for 140,000 women by dedicating USD 9,400,000 over three years to advocating for women's political participation and leadership. The progress is motivated by the sponsors’ concern over the fact that worldwide, just 19.3% of elected Parliamentary representatives and just 16 of 188 national leaders are women. </a:t>
            </a:r>
          </a:p>
          <a:p>
            <a:endParaRPr lang="en-GB" altLang="en-US" dirty="0" smtClean="0"/>
          </a:p>
          <a:p>
            <a:r>
              <a:rPr lang="en-US" altLang="en-US" b="1" dirty="0" smtClean="0"/>
              <a:t>Education for women and girls - </a:t>
            </a:r>
            <a:r>
              <a:rPr lang="en-GB" altLang="en-US" b="1" dirty="0" smtClean="0"/>
              <a:t> </a:t>
            </a:r>
            <a:r>
              <a:rPr lang="en-US" altLang="en-US" i="1" dirty="0" smtClean="0"/>
              <a:t>10x10: Connect the Dots, Educate Girls, Change the World</a:t>
            </a:r>
            <a:r>
              <a:rPr lang="en-US" altLang="en-US" dirty="0" smtClean="0"/>
              <a:t>, is a film and social action campaign that aims to inspire individuals to take action to support girls’ education, with an estimated total value of USD 10,977,766 from 2010-2014. Individuals can become involved by screening the 10X10 movie, donating to the Girls Rising Fund or “joining the movement” for girls’ education. Shelly </a:t>
            </a:r>
            <a:r>
              <a:rPr lang="en-US" altLang="en-US" dirty="0" err="1" smtClean="0"/>
              <a:t>Esque</a:t>
            </a:r>
            <a:r>
              <a:rPr lang="en-US" altLang="en-US" dirty="0" smtClean="0"/>
              <a:t>, Vice President of Intel Corporate Affairs Group and President, Intel Foundation explains that part of the driving motivation for Intel to be a founding partner in the initiative relates to “overwhelming evidence that investing in adolescent girls in the developing world creates transformative change for families, communities, and entire countries.”</a:t>
            </a:r>
            <a:endParaRPr lang="en-US" altLang="ja-JP" baseline="30000" dirty="0" smtClean="0"/>
          </a:p>
          <a:p>
            <a:endParaRPr lang="en-US" altLang="en-US" dirty="0" smtClean="0"/>
          </a:p>
          <a:p>
            <a:r>
              <a:rPr lang="en-US" altLang="en-US" b="1" dirty="0" smtClean="0"/>
              <a:t>Health for Women and Girls </a:t>
            </a:r>
            <a:r>
              <a:rPr lang="en-GB" altLang="en-US" b="1" dirty="0" smtClean="0"/>
              <a:t> </a:t>
            </a:r>
            <a:r>
              <a:rPr lang="en-US" altLang="en-US" dirty="0" smtClean="0"/>
              <a:t>One USD 10,000,000 initiative, </a:t>
            </a:r>
            <a:r>
              <a:rPr lang="en-US" altLang="en-US" i="1" dirty="0" smtClean="0"/>
              <a:t>Bringing Hope to Rural Tanzanians, </a:t>
            </a:r>
            <a:r>
              <a:rPr lang="en-US" altLang="en-US" dirty="0" smtClean="0"/>
              <a:t>led by the Benjamin William </a:t>
            </a:r>
            <a:r>
              <a:rPr lang="en-US" altLang="en-US" dirty="0" err="1" smtClean="0"/>
              <a:t>Mkapa</a:t>
            </a:r>
            <a:r>
              <a:rPr lang="en-US" altLang="en-US" dirty="0" smtClean="0"/>
              <a:t> HIV/AIDS Foundation, the Government of Tanzania and mining company, African </a:t>
            </a:r>
            <a:r>
              <a:rPr lang="en-US" altLang="en-US" dirty="0" err="1" smtClean="0"/>
              <a:t>Barrick</a:t>
            </a:r>
            <a:r>
              <a:rPr lang="en-US" altLang="en-US" dirty="0" smtClean="0"/>
              <a:t> Gold, was developed in “response to research showing that despite high attendance to antenatal care in Tanzania, only 42 percent of women deliver in health facilities in rural areas compared to 82 percent in urban areas. “At least 8000 women in Tanzania die from preventable pregnancy-related conditions, and 32 newborns die out of 1000 live births every year.”</a:t>
            </a:r>
            <a:r>
              <a:rPr lang="en-US" altLang="ja-JP" baseline="30000" dirty="0" smtClean="0"/>
              <a:t> </a:t>
            </a:r>
            <a:r>
              <a:rPr lang="en-US" altLang="ja-JP" dirty="0" smtClean="0"/>
              <a:t>  As a result, the four year initiative is committed to </a:t>
            </a:r>
            <a:r>
              <a:rPr lang="en-US" altLang="en-US" dirty="0" smtClean="0"/>
              <a:t>“</a:t>
            </a:r>
            <a:r>
              <a:rPr lang="en-US" altLang="ja-JP" dirty="0" smtClean="0"/>
              <a:t>strengthening and expanding HIV and AIDS care and treatment, emergency obstetric care, and prevention of mother to child transmission of HIV services in rural areas of Tanzania. This includes supporting the clinical, leadership and management skills of at least 1500 health staff, and the construction and equipment of 30 operating theatres for quality service delivery.</a:t>
            </a:r>
            <a:r>
              <a:rPr lang="en-US" altLang="en-US" dirty="0" smtClean="0"/>
              <a:t>”</a:t>
            </a:r>
            <a:r>
              <a:rPr lang="en-US" altLang="ja-JP" baseline="30000" dirty="0" smtClean="0"/>
              <a:t> </a:t>
            </a:r>
            <a:endParaRPr lang="en-GB" altLang="ja-JP" dirty="0" smtClean="0"/>
          </a:p>
          <a:p>
            <a:pPr eaLnBrk="1" hangingPunct="1">
              <a:spcBef>
                <a:spcPct val="0"/>
              </a:spcBef>
            </a:pPr>
            <a:endParaRPr lang="es-ES_tradnl" altLang="en-US" dirty="0" smtClean="0"/>
          </a:p>
          <a:p>
            <a:endParaRPr lang="en-US" dirty="0"/>
          </a:p>
        </p:txBody>
      </p:sp>
    </p:spTree>
    <p:extLst>
      <p:ext uri="{BB962C8B-B14F-4D97-AF65-F5344CB8AC3E}">
        <p14:creationId xmlns:p14="http://schemas.microsoft.com/office/powerpoint/2010/main" val="784032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b="1" dirty="0" smtClean="0"/>
              <a:t>Training and Technical Assistance:  </a:t>
            </a:r>
            <a:r>
              <a:rPr lang="en-US" altLang="en-US" dirty="0" smtClean="0"/>
              <a:t>This includes programs that focus on training women and girls to equip them with a particular skill or set of skills, or technical assistance that includes advice, assistance to maintain or implement a program. For example, the Cherie Blair Foundation together with Google Inc., London Business School, United Nations Development </a:t>
            </a:r>
            <a:r>
              <a:rPr lang="en-US" altLang="en-US" dirty="0" err="1" smtClean="0"/>
              <a:t>Programme</a:t>
            </a:r>
            <a:r>
              <a:rPr lang="en-US" altLang="en-US" dirty="0" smtClean="0"/>
              <a:t> (UNDP), U.S. Department of State, National Entrepreneurship Network and </a:t>
            </a:r>
            <a:r>
              <a:rPr lang="en-US" altLang="en-US" dirty="0" err="1" smtClean="0"/>
              <a:t>Clutterbuck</a:t>
            </a:r>
            <a:r>
              <a:rPr lang="en-US" altLang="en-US" dirty="0" smtClean="0"/>
              <a:t> Associates, started the Mentoring 1,000 Women Entrepreneurs initiative, committing USD1,800,000 over two years, “targeting women small business owners to provide mentoring over the internet to equip women with business skills, technological expertise, access to capital, and an increase in confidence, with the aim of ultimately leading to improved business performance.” During the last year the Foundation supported 400 women in 50 countries and found that “more than 40% were able to launch a new business or expand their current business after eight months of working with their mentor. In their survey, 22% hired new employees and 25% gained new clients.”</a:t>
            </a:r>
          </a:p>
          <a:p>
            <a:endParaRPr lang="en-US" altLang="en-US" dirty="0" smtClean="0"/>
          </a:p>
          <a:p>
            <a:r>
              <a:rPr lang="en-US" altLang="en-US" b="1" dirty="0" smtClean="0"/>
              <a:t>In Kind Services and Contributions: </a:t>
            </a:r>
            <a:r>
              <a:rPr lang="en-US" altLang="en-US" dirty="0" smtClean="0"/>
              <a:t>In-kind contributions refer to goods or services that an initiative provides the intended beneficiaries, as distinct from a cash payment or grant. For example, initiatives such as 10x10, discussed above, allow individuals to donate goats, chickens and other livestock. </a:t>
            </a:r>
          </a:p>
          <a:p>
            <a:pPr eaLnBrk="1" hangingPunct="1">
              <a:spcBef>
                <a:spcPct val="0"/>
              </a:spcBef>
            </a:pPr>
            <a:endParaRPr lang="en-US" altLang="en-US" dirty="0" smtClean="0"/>
          </a:p>
          <a:p>
            <a:r>
              <a:rPr lang="en-US" altLang="en-US" b="1" dirty="0" smtClean="0"/>
              <a:t>Resourcing and Launching their Own Initiatives: </a:t>
            </a:r>
            <a:r>
              <a:rPr lang="en-US" altLang="en-US" dirty="0" smtClean="0"/>
              <a:t>Almost one-third of the 170 initiatives supporting women and girls that we examined chose to resource and launch their own independent efforts in the form of a new initiative, program, meeting or research that ultimately aimed to benefit women and girls in some way. We created this category of initiatives when we could not clearly identify a particular distribution mechanism (such as training, in-kind support, direct funding, etc.) One example is the Girls for a Change initiative, which creates programs to “inspire girls to have the voice, ability and problem solving capacity to speak up, be decision makers, create visionary change and realize their full potential.”</a:t>
            </a:r>
            <a:r>
              <a:rPr lang="en-US" altLang="ja-JP" baseline="30000" dirty="0" smtClean="0"/>
              <a:t> </a:t>
            </a:r>
            <a:r>
              <a:rPr lang="en-US" altLang="ja-JP" dirty="0" smtClean="0"/>
              <a:t>They have created over 100 Girl Action Teams to implement a social change project that will make a lasting change in their neighborhood, city or school, with over 25 corporate partners such as the Kimberly Clark Corporation, Microsoft, Yahoo, among others. </a:t>
            </a:r>
            <a:endParaRPr lang="en-US" altLang="ja-JP" b="1" dirty="0" smtClean="0"/>
          </a:p>
          <a:p>
            <a:endParaRPr lang="en-US" altLang="en-US" b="1" dirty="0" smtClean="0"/>
          </a:p>
          <a:p>
            <a:r>
              <a:rPr lang="en-US" altLang="en-US" b="1" dirty="0" smtClean="0"/>
              <a:t>Microcredit/ Microfinance: </a:t>
            </a:r>
            <a:r>
              <a:rPr lang="en-US" altLang="en-US" dirty="0" smtClean="0"/>
              <a:t>Microcredit has been a popular—if much debated—strategy among many development institutions. An example of an initiative includes one organized by the Brazilian bank, </a:t>
            </a:r>
            <a:r>
              <a:rPr lang="en-US" altLang="en-US" dirty="0" err="1" smtClean="0"/>
              <a:t>Itaú</a:t>
            </a:r>
            <a:r>
              <a:rPr lang="en-US" altLang="en-US" dirty="0" smtClean="0"/>
              <a:t> </a:t>
            </a:r>
            <a:r>
              <a:rPr lang="en-US" altLang="en-US" dirty="0" err="1" smtClean="0"/>
              <a:t>Unibanco</a:t>
            </a:r>
            <a:r>
              <a:rPr lang="en-US" altLang="en-US" dirty="0" smtClean="0"/>
              <a:t>, which provides access to tailored financial products and services to 1,500 women-owned small and medium enterprises (SMEs) in Brazil, with the objective of increasing their revenues and expanding job creation. “With financial support from the </a:t>
            </a:r>
            <a:r>
              <a:rPr lang="en-US" altLang="en-US" dirty="0" err="1" smtClean="0"/>
              <a:t>InterAmerican</a:t>
            </a:r>
            <a:r>
              <a:rPr lang="en-US" altLang="en-US" dirty="0" smtClean="0"/>
              <a:t> Development Bank Group totaling US $550,000, </a:t>
            </a:r>
            <a:r>
              <a:rPr lang="en-US" altLang="en-US" dirty="0" err="1" smtClean="0"/>
              <a:t>Itaú</a:t>
            </a:r>
            <a:r>
              <a:rPr lang="en-US" altLang="en-US" dirty="0" smtClean="0"/>
              <a:t> </a:t>
            </a:r>
            <a:r>
              <a:rPr lang="en-US" altLang="en-US" dirty="0" err="1" smtClean="0"/>
              <a:t>Unibanco</a:t>
            </a:r>
            <a:r>
              <a:rPr lang="en-US" altLang="en-US" dirty="0" smtClean="0"/>
              <a:t> is designing a new loan access process for women-led SMEs that incorporates measures of the entrepreneurs’ attributes and personalities, not only their credit history and collateral.”</a:t>
            </a:r>
            <a:r>
              <a:rPr lang="en-US" altLang="ja-JP" baseline="30000" dirty="0" smtClean="0"/>
              <a:t> </a:t>
            </a:r>
            <a:r>
              <a:rPr lang="en-US" altLang="ja-JP" dirty="0" smtClean="0"/>
              <a:t>They are also aiming to link this program to the Goldman Sachs Foundation</a:t>
            </a:r>
            <a:r>
              <a:rPr lang="en-US" altLang="en-US" dirty="0" smtClean="0"/>
              <a:t>’</a:t>
            </a:r>
            <a:r>
              <a:rPr lang="en-US" altLang="ja-JP" dirty="0" smtClean="0"/>
              <a:t>s 10,000 Women Program to provide a </a:t>
            </a:r>
            <a:r>
              <a:rPr lang="en-US" altLang="en-US" dirty="0" smtClean="0"/>
              <a:t>“</a:t>
            </a:r>
            <a:r>
              <a:rPr lang="en-US" altLang="ja-JP" dirty="0" err="1" smtClean="0"/>
              <a:t>dealflow</a:t>
            </a:r>
            <a:r>
              <a:rPr lang="en-US" altLang="en-US" dirty="0" smtClean="0"/>
              <a:t>”</a:t>
            </a:r>
            <a:r>
              <a:rPr lang="en-US" altLang="ja-JP" dirty="0" smtClean="0"/>
              <a:t> that is, program graduates to feed into the implementation of this project.</a:t>
            </a:r>
            <a:endParaRPr lang="en-US" altLang="ja-JP" b="1" dirty="0" smtClean="0"/>
          </a:p>
          <a:p>
            <a:endParaRPr lang="en-US" altLang="en-US" b="1" dirty="0" smtClean="0"/>
          </a:p>
          <a:p>
            <a:r>
              <a:rPr lang="en-US" altLang="en-US" b="1" dirty="0" smtClean="0"/>
              <a:t>Direct Funding to NGOs: </a:t>
            </a:r>
            <a:r>
              <a:rPr lang="en-US" altLang="en-US" dirty="0" smtClean="0"/>
              <a:t>In order to support understanding the impact of these initiatives on women’s organizations, we distinguished between those directly in support of women’s organizations and those in support NGOs who work on issues for women and girls. An example of initiatives focused on direct funding to NGOs or INGOS who did not self identify as women’s organizations but had programs focused on women is the corporate support by such donors such as BIRKS, UNIGLOBE Western Travel and </a:t>
            </a:r>
            <a:r>
              <a:rPr lang="en-US" altLang="en-US" dirty="0" err="1" smtClean="0"/>
              <a:t>Danier</a:t>
            </a:r>
            <a:r>
              <a:rPr lang="en-US" altLang="en-US" dirty="0" smtClean="0"/>
              <a:t> Leather directly support Plan International’s Because I am a Girl, which is a “global initiative to break the cycle of poverty and gender discrimination.” </a:t>
            </a:r>
            <a:r>
              <a:rPr lang="en-GB" altLang="en-US" dirty="0" smtClean="0"/>
              <a:t>In 2012 alone, Because I am a Girl listed expenditures (including development programs related to this Campaign) of over USD 96,000,000.    </a:t>
            </a:r>
          </a:p>
          <a:p>
            <a:endParaRPr lang="en-US" altLang="en-US" dirty="0" smtClean="0"/>
          </a:p>
          <a:p>
            <a:endParaRPr lang="en-US" altLang="en-US" dirty="0" smtClean="0"/>
          </a:p>
          <a:p>
            <a:pPr eaLnBrk="1" hangingPunct="1">
              <a:spcBef>
                <a:spcPct val="0"/>
              </a:spcBef>
            </a:pPr>
            <a:endParaRPr lang="es-ES_tradnl" altLang="en-US" dirty="0" smtClean="0"/>
          </a:p>
          <a:p>
            <a:endParaRPr lang="en-US" dirty="0"/>
          </a:p>
        </p:txBody>
      </p:sp>
    </p:spTree>
    <p:extLst>
      <p:ext uri="{BB962C8B-B14F-4D97-AF65-F5344CB8AC3E}">
        <p14:creationId xmlns:p14="http://schemas.microsoft.com/office/powerpoint/2010/main" val="38215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b="1" dirty="0" smtClean="0"/>
              <a:t>A narrow issue-focus</a:t>
            </a:r>
            <a:r>
              <a:rPr lang="en-GB" altLang="en-US" dirty="0" smtClean="0"/>
              <a:t>: </a:t>
            </a:r>
            <a:r>
              <a:rPr lang="en-US" altLang="en-US" dirty="0" smtClean="0"/>
              <a:t>Many of the ‘new initiatives’ focus on a particular problem or issue—access to education, livelihoods, etc. — and in some cases, a very narrow slice of that issue, such as a focus on contraception within the broader umbrella of sexual and reproductive health and rights. While no one initiative can do everything, these interventions may not have the intended impacts, precisely because they have overlooked the interplay of other factors. For example, many microfinance programs do not address the fact that men and social norms still exert significant control over the lives and livelihoods of women. In India, for instance, there are now widespread reports of increased violence against women beneficiaries of micro-credit projects (because men cannot get access to small loans), there are also stories of women committing suicide linked to the growing pressure of their indebtedness, caused by increased hours of work to meet loan repayments, while still maintaining their other gendered roles (childcare, housework, care of the aged). </a:t>
            </a:r>
            <a:endParaRPr lang="en-GB" altLang="en-US" dirty="0" smtClean="0"/>
          </a:p>
          <a:p>
            <a:endParaRPr lang="en-US" altLang="en-US" b="1" dirty="0" smtClean="0"/>
          </a:p>
          <a:p>
            <a:r>
              <a:rPr lang="en-US" altLang="en-US" b="1" dirty="0" smtClean="0"/>
              <a:t>Focus on the individual</a:t>
            </a:r>
            <a:r>
              <a:rPr lang="en-GB" altLang="en-US" b="1" dirty="0" smtClean="0"/>
              <a:t>: </a:t>
            </a:r>
            <a:r>
              <a:rPr lang="en-US" altLang="en-US" dirty="0" smtClean="0"/>
              <a:t>Many of the initiatives included in the mapping focused on reaching individual beneficiaries, for example: scholarships for girls, business training for women, and access to medical services. The programs emphasize how providing an individual with a particular opportunity or resource will catalyze broader change in their schools or communities. Although this makes sense from a “return on investment” perspective, it can overlook that women and girls as individuals are worthy of rights in and of themselves, as well as the structural or systemic factors beyond an individual’s control that are impacting on her life and the problems she faces. For example, in the case of women’s health, programs that build clinics or increase pre-natal care are valuable, but without considering larger realities of budget cuts in public health systems, and the rolling back of legislative gains and international agreements regarding women’s reproductive and sexual health and rights, their gains may be fleeting.</a:t>
            </a:r>
            <a:endParaRPr lang="en-GB" altLang="en-US" dirty="0" smtClean="0"/>
          </a:p>
          <a:p>
            <a:endParaRPr lang="en-US" altLang="en-US" b="1" dirty="0" smtClean="0"/>
          </a:p>
          <a:p>
            <a:endParaRPr lang="en-US" altLang="en-US" dirty="0" smtClean="0"/>
          </a:p>
          <a:p>
            <a:endParaRPr lang="en-US" dirty="0"/>
          </a:p>
        </p:txBody>
      </p:sp>
    </p:spTree>
    <p:extLst>
      <p:ext uri="{BB962C8B-B14F-4D97-AF65-F5344CB8AC3E}">
        <p14:creationId xmlns:p14="http://schemas.microsoft.com/office/powerpoint/2010/main" val="697209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778000" y="2298700"/>
            <a:ext cx="20828000" cy="4648200"/>
          </a:xfrm>
          <a:prstGeom prst="rect">
            <a:avLst/>
          </a:prstGeom>
        </p:spPr>
        <p:txBody>
          <a:bodyPr anchor="b"/>
          <a:lstStyle/>
          <a:p>
            <a:pPr lvl="0">
              <a:defRPr sz="1800"/>
            </a:pPr>
            <a:r>
              <a:rPr sz="12000"/>
              <a:t>Title Text</a:t>
            </a:r>
          </a:p>
        </p:txBody>
      </p:sp>
      <p:sp>
        <p:nvSpPr>
          <p:cNvPr id="6" name="Shape 6"/>
          <p:cNvSpPr>
            <a:spLocks noGrp="1"/>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635000" y="9448800"/>
            <a:ext cx="23114000" cy="2006600"/>
          </a:xfrm>
          <a:prstGeom prst="rect">
            <a:avLst/>
          </a:prstGeom>
        </p:spPr>
        <p:txBody>
          <a:bodyPr anchor="b"/>
          <a:lstStyle/>
          <a:p>
            <a:pPr lvl="0">
              <a:defRPr sz="1800"/>
            </a:pPr>
            <a:r>
              <a:rPr sz="12000"/>
              <a:t>Title Text</a:t>
            </a:r>
          </a:p>
        </p:txBody>
      </p:sp>
      <p:sp>
        <p:nvSpPr>
          <p:cNvPr id="9" name="Shape 9"/>
          <p:cNvSpPr>
            <a:spLocks noGrp="1"/>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778000" y="4533900"/>
            <a:ext cx="20828000" cy="4648200"/>
          </a:xfrm>
          <a:prstGeom prst="rect">
            <a:avLst/>
          </a:prstGeom>
        </p:spPr>
        <p:txBody>
          <a:bodyPr/>
          <a:lstStyle/>
          <a:p>
            <a:pPr lvl="0">
              <a:defRPr sz="1800"/>
            </a:pPr>
            <a:r>
              <a:rPr sz="12000"/>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1651000" y="1104900"/>
            <a:ext cx="10223500" cy="5613400"/>
          </a:xfrm>
          <a:prstGeom prst="rect">
            <a:avLst/>
          </a:prstGeom>
        </p:spPr>
        <p:txBody>
          <a:bodyPr anchor="b"/>
          <a:lstStyle>
            <a:lvl1pPr algn="ctr">
              <a:defRPr sz="8400">
                <a:latin typeface="+mn-lt"/>
                <a:ea typeface="+mn-ea"/>
                <a:cs typeface="+mn-cs"/>
                <a:sym typeface="Helvetica Light"/>
              </a:defRPr>
            </a:lvl1pPr>
          </a:lstStyle>
          <a:p>
            <a:pPr lvl="0">
              <a:defRPr sz="1800"/>
            </a:pPr>
            <a:r>
              <a:rPr sz="8400"/>
              <a:t>Title Text</a:t>
            </a:r>
          </a:p>
        </p:txBody>
      </p:sp>
      <p:sp>
        <p:nvSpPr>
          <p:cNvPr id="14" name="Shape 14"/>
          <p:cNvSpPr>
            <a:spLocks noGrp="1"/>
          </p:cNvSpPr>
          <p:nvPr>
            <p:ph type="body"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12000"/>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12000"/>
              <a:t>Title Text</a:t>
            </a:r>
          </a:p>
        </p:txBody>
      </p:sp>
      <p:sp>
        <p:nvSpPr>
          <p:cNvPr id="19" name="Shape 19"/>
          <p:cNvSpPr>
            <a:spLocks noGrp="1"/>
          </p:cNvSpPr>
          <p:nvPr>
            <p:ph type="body" idx="1"/>
          </p:nvPr>
        </p:nvSpPr>
        <p:spPr>
          <a:prstGeom prst="rect">
            <a:avLst/>
          </a:prstGeom>
        </p:spPr>
        <p:txBody>
          <a:bodyPr/>
          <a:lstStyle/>
          <a:p>
            <a:pPr lvl="0">
              <a:defRPr sz="1800"/>
            </a:pPr>
            <a:r>
              <a:rPr sz="5200"/>
              <a:t>Body Level One</a:t>
            </a:r>
          </a:p>
          <a:p>
            <a:pPr lvl="1">
              <a:defRPr sz="1800"/>
            </a:pPr>
            <a:r>
              <a:rPr sz="5200"/>
              <a:t>Body Level Two</a:t>
            </a:r>
          </a:p>
          <a:p>
            <a:pPr lvl="2">
              <a:defRPr sz="1800"/>
            </a:pPr>
            <a:r>
              <a:rPr sz="5200"/>
              <a:t>Body Level Three</a:t>
            </a:r>
          </a:p>
          <a:p>
            <a:pPr lvl="3">
              <a:defRPr sz="1800"/>
            </a:pPr>
            <a:r>
              <a:rPr sz="5200"/>
              <a:t>Body Level Four</a:t>
            </a:r>
          </a:p>
          <a:p>
            <a:pPr lvl="4">
              <a:defRPr sz="1800"/>
            </a:pPr>
            <a:r>
              <a:rPr sz="5200"/>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12000"/>
              <a:t>Title Text</a:t>
            </a:r>
          </a:p>
        </p:txBody>
      </p:sp>
      <p:sp>
        <p:nvSpPr>
          <p:cNvPr id="22" name="Shape 22"/>
          <p:cNvSpPr>
            <a:spLocks noGrp="1"/>
          </p:cNvSpPr>
          <p:nvPr>
            <p:ph type="body"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pPr>
            <a:r>
              <a:rPr sz="4500"/>
              <a:t>Body Level One</a:t>
            </a:r>
          </a:p>
          <a:p>
            <a:pPr lvl="1">
              <a:defRPr sz="1800"/>
            </a:pPr>
            <a:r>
              <a:rPr sz="4500"/>
              <a:t>Body Level Two</a:t>
            </a:r>
          </a:p>
          <a:p>
            <a:pPr lvl="2">
              <a:defRPr sz="1800"/>
            </a:pPr>
            <a:r>
              <a:rPr sz="4500"/>
              <a:t>Body Level Three</a:t>
            </a:r>
          </a:p>
          <a:p>
            <a:pPr lvl="3">
              <a:defRPr sz="1800"/>
            </a:pPr>
            <a:r>
              <a:rPr sz="4500"/>
              <a:t>Body Level Four</a:t>
            </a:r>
          </a:p>
          <a:p>
            <a:pPr lvl="4">
              <a:defRPr sz="1800"/>
            </a:pPr>
            <a:r>
              <a:rPr sz="4500"/>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689100" y="1778000"/>
            <a:ext cx="21005800" cy="10147300"/>
          </a:xfrm>
          <a:prstGeom prst="rect">
            <a:avLst/>
          </a:prstGeom>
        </p:spPr>
        <p:txBody>
          <a:bodyPr/>
          <a:lstStyle/>
          <a:p>
            <a:pPr lvl="0">
              <a:defRPr sz="1800"/>
            </a:pPr>
            <a:r>
              <a:rPr sz="5200"/>
              <a:t>Body Level One</a:t>
            </a:r>
          </a:p>
          <a:p>
            <a:pPr lvl="1">
              <a:defRPr sz="1800"/>
            </a:pPr>
            <a:r>
              <a:rPr sz="5200"/>
              <a:t>Body Level Two</a:t>
            </a:r>
          </a:p>
          <a:p>
            <a:pPr lvl="2">
              <a:defRPr sz="1800"/>
            </a:pPr>
            <a:r>
              <a:rPr sz="5200"/>
              <a:t>Body Level Three</a:t>
            </a:r>
          </a:p>
          <a:p>
            <a:pPr lvl="3">
              <a:defRPr sz="1800"/>
            </a:pPr>
            <a:r>
              <a:rPr sz="5200"/>
              <a:t>Body Level Four</a:t>
            </a:r>
          </a:p>
          <a:p>
            <a:pPr lvl="4">
              <a:defRPr sz="1800"/>
            </a:pPr>
            <a:r>
              <a:rPr sz="5200"/>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12000"/>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5200"/>
              <a:t>Body Level One</a:t>
            </a:r>
          </a:p>
          <a:p>
            <a:pPr lvl="1">
              <a:defRPr sz="1800"/>
            </a:pPr>
            <a:r>
              <a:rPr sz="5200"/>
              <a:t>Body Level Two</a:t>
            </a:r>
          </a:p>
          <a:p>
            <a:pPr lvl="2">
              <a:defRPr sz="1800"/>
            </a:pPr>
            <a:r>
              <a:rPr sz="5200"/>
              <a:t>Body Level Three</a:t>
            </a:r>
          </a:p>
          <a:p>
            <a:pPr lvl="3">
              <a:defRPr sz="1800"/>
            </a:pPr>
            <a:r>
              <a:rPr sz="5200"/>
              <a:t>Body Level Four</a:t>
            </a:r>
          </a:p>
          <a:p>
            <a:pPr lvl="4">
              <a:defRPr sz="1800"/>
            </a:pPr>
            <a:r>
              <a:rPr sz="52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defTabSz="825500">
        <a:defRPr sz="12000">
          <a:latin typeface="+mj-lt"/>
          <a:ea typeface="+mj-ea"/>
          <a:cs typeface="+mj-cs"/>
          <a:sym typeface="ArialUnicodeMS"/>
        </a:defRPr>
      </a:lvl1pPr>
      <a:lvl2pPr indent="228600" defTabSz="825500">
        <a:defRPr sz="12000">
          <a:latin typeface="+mj-lt"/>
          <a:ea typeface="+mj-ea"/>
          <a:cs typeface="+mj-cs"/>
          <a:sym typeface="ArialUnicodeMS"/>
        </a:defRPr>
      </a:lvl2pPr>
      <a:lvl3pPr indent="457200" defTabSz="825500">
        <a:defRPr sz="12000">
          <a:latin typeface="+mj-lt"/>
          <a:ea typeface="+mj-ea"/>
          <a:cs typeface="+mj-cs"/>
          <a:sym typeface="ArialUnicodeMS"/>
        </a:defRPr>
      </a:lvl3pPr>
      <a:lvl4pPr indent="685800" defTabSz="825500">
        <a:defRPr sz="12000">
          <a:latin typeface="+mj-lt"/>
          <a:ea typeface="+mj-ea"/>
          <a:cs typeface="+mj-cs"/>
          <a:sym typeface="ArialUnicodeMS"/>
        </a:defRPr>
      </a:lvl4pPr>
      <a:lvl5pPr indent="914400" defTabSz="825500">
        <a:defRPr sz="12000">
          <a:latin typeface="+mj-lt"/>
          <a:ea typeface="+mj-ea"/>
          <a:cs typeface="+mj-cs"/>
          <a:sym typeface="ArialUnicodeMS"/>
        </a:defRPr>
      </a:lvl5pPr>
      <a:lvl6pPr indent="1143000" defTabSz="825500">
        <a:defRPr sz="12000">
          <a:latin typeface="+mj-lt"/>
          <a:ea typeface="+mj-ea"/>
          <a:cs typeface="+mj-cs"/>
          <a:sym typeface="ArialUnicodeMS"/>
        </a:defRPr>
      </a:lvl6pPr>
      <a:lvl7pPr indent="1371600" defTabSz="825500">
        <a:defRPr sz="12000">
          <a:latin typeface="+mj-lt"/>
          <a:ea typeface="+mj-ea"/>
          <a:cs typeface="+mj-cs"/>
          <a:sym typeface="ArialUnicodeMS"/>
        </a:defRPr>
      </a:lvl7pPr>
      <a:lvl8pPr indent="1600200" defTabSz="825500">
        <a:defRPr sz="12000">
          <a:latin typeface="+mj-lt"/>
          <a:ea typeface="+mj-ea"/>
          <a:cs typeface="+mj-cs"/>
          <a:sym typeface="ArialUnicodeMS"/>
        </a:defRPr>
      </a:lvl8pPr>
      <a:lvl9pPr indent="1828800" defTabSz="825500">
        <a:defRPr sz="12000">
          <a:latin typeface="+mj-lt"/>
          <a:ea typeface="+mj-ea"/>
          <a:cs typeface="+mj-cs"/>
          <a:sym typeface="ArialUnicodeMS"/>
        </a:defRPr>
      </a:lvl9pPr>
    </p:titleStyle>
    <p:bodyStyle>
      <a:lvl1pPr marL="635000" indent="-635000" defTabSz="825500">
        <a:spcBef>
          <a:spcPts val="5900"/>
        </a:spcBef>
        <a:buSzPct val="75000"/>
        <a:buChar char="•"/>
        <a:defRPr sz="5200">
          <a:latin typeface="+mn-lt"/>
          <a:ea typeface="+mn-ea"/>
          <a:cs typeface="+mn-cs"/>
          <a:sym typeface="Helvetica Light"/>
        </a:defRPr>
      </a:lvl1pPr>
      <a:lvl2pPr marL="1270000" indent="-635000" defTabSz="825500">
        <a:spcBef>
          <a:spcPts val="5900"/>
        </a:spcBef>
        <a:buSzPct val="75000"/>
        <a:buChar char="•"/>
        <a:defRPr sz="5200">
          <a:latin typeface="+mn-lt"/>
          <a:ea typeface="+mn-ea"/>
          <a:cs typeface="+mn-cs"/>
          <a:sym typeface="Helvetica Light"/>
        </a:defRPr>
      </a:lvl2pPr>
      <a:lvl3pPr marL="1905000" indent="-635000" defTabSz="825500">
        <a:spcBef>
          <a:spcPts val="5900"/>
        </a:spcBef>
        <a:buSzPct val="75000"/>
        <a:buChar char="•"/>
        <a:defRPr sz="5200">
          <a:latin typeface="+mn-lt"/>
          <a:ea typeface="+mn-ea"/>
          <a:cs typeface="+mn-cs"/>
          <a:sym typeface="Helvetica Light"/>
        </a:defRPr>
      </a:lvl3pPr>
      <a:lvl4pPr marL="2540000" indent="-635000" defTabSz="825500">
        <a:spcBef>
          <a:spcPts val="5900"/>
        </a:spcBef>
        <a:buSzPct val="75000"/>
        <a:buChar char="•"/>
        <a:defRPr sz="5200">
          <a:latin typeface="+mn-lt"/>
          <a:ea typeface="+mn-ea"/>
          <a:cs typeface="+mn-cs"/>
          <a:sym typeface="Helvetica Light"/>
        </a:defRPr>
      </a:lvl4pPr>
      <a:lvl5pPr marL="3175000" indent="-635000" defTabSz="825500">
        <a:spcBef>
          <a:spcPts val="5900"/>
        </a:spcBef>
        <a:buSzPct val="75000"/>
        <a:buChar char="•"/>
        <a:defRPr sz="5200">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awid.org/Library/Women-Moving-Mountains3" TargetMode="External"/><Relationship Id="rId5" Type="http://schemas.openxmlformats.org/officeDocument/2006/relationships/hyperlink" Target="http://www.awid.org/Library/Watering-the-Leaves-Starving-the-Roots" TargetMode="External"/><Relationship Id="rId6" Type="http://schemas.openxmlformats.org/officeDocument/2006/relationships/hyperlink" Target="mailto:fundher@awid.org" TargetMode="Externa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FundBG-2tone.jpg"/>
          <p:cNvPicPr/>
          <p:nvPr/>
        </p:nvPicPr>
        <p:blipFill>
          <a:blip r:embed="rId3">
            <a:extLst/>
          </a:blip>
          <a:srcRect l="559" t="12084" r="559" b="20239"/>
          <a:stretch>
            <a:fillRect/>
          </a:stretch>
        </p:blipFill>
        <p:spPr>
          <a:xfrm>
            <a:off x="-21175" y="-17264"/>
            <a:ext cx="24426350" cy="13750527"/>
          </a:xfrm>
          <a:prstGeom prst="rect">
            <a:avLst/>
          </a:prstGeom>
          <a:ln w="12700">
            <a:miter lim="400000"/>
          </a:ln>
        </p:spPr>
      </p:pic>
      <p:sp>
        <p:nvSpPr>
          <p:cNvPr id="33" name="Shape 33"/>
          <p:cNvSpPr>
            <a:spLocks noGrp="1"/>
          </p:cNvSpPr>
          <p:nvPr>
            <p:ph type="title"/>
          </p:nvPr>
        </p:nvSpPr>
        <p:spPr>
          <a:xfrm>
            <a:off x="1778000" y="1790700"/>
            <a:ext cx="20828000" cy="3210719"/>
          </a:xfrm>
          <a:prstGeom prst="rect">
            <a:avLst/>
          </a:prstGeom>
        </p:spPr>
        <p:txBody>
          <a:bodyPr anchor="t"/>
          <a:lstStyle/>
          <a:p>
            <a:pPr lvl="0">
              <a:lnSpc>
                <a:spcPct val="80000"/>
              </a:lnSpc>
              <a:defRPr sz="1800"/>
            </a:pPr>
            <a:r>
              <a:rPr sz="10000" b="1">
                <a:solidFill>
                  <a:srgbClr val="FFFFFF"/>
                </a:solidFill>
                <a:latin typeface="Helvetica"/>
                <a:ea typeface="Helvetica"/>
                <a:cs typeface="Helvetica"/>
                <a:sym typeface="Helvetica"/>
              </a:rPr>
              <a:t>NEW ACTORS</a:t>
            </a:r>
            <a:r>
              <a:rPr sz="10000">
                <a:solidFill>
                  <a:srgbClr val="FFFFFF"/>
                </a:solidFill>
                <a:latin typeface="+mn-lt"/>
                <a:ea typeface="+mn-ea"/>
                <a:cs typeface="+mn-cs"/>
                <a:sym typeface="Helvetica Light"/>
              </a:rPr>
              <a:t>,</a:t>
            </a:r>
            <a:r>
              <a:rPr sz="10000" b="1">
                <a:solidFill>
                  <a:srgbClr val="FFFFFF"/>
                </a:solidFill>
                <a:latin typeface="Helvetica"/>
                <a:ea typeface="Helvetica"/>
                <a:cs typeface="Helvetica"/>
                <a:sym typeface="Helvetica"/>
              </a:rPr>
              <a:t> NEW MONEY </a:t>
            </a:r>
          </a:p>
          <a:p>
            <a:pPr lvl="0">
              <a:lnSpc>
                <a:spcPct val="80000"/>
              </a:lnSpc>
              <a:defRPr sz="1800"/>
            </a:pPr>
            <a:r>
              <a:rPr sz="10000">
                <a:solidFill>
                  <a:srgbClr val="FFFFFF"/>
                </a:solidFill>
                <a:latin typeface="Helvetica"/>
                <a:ea typeface="Helvetica"/>
                <a:cs typeface="Helvetica"/>
                <a:sym typeface="Helvetica"/>
              </a:rPr>
              <a:t>&amp;</a:t>
            </a:r>
            <a:r>
              <a:rPr sz="10000" b="1">
                <a:solidFill>
                  <a:srgbClr val="FFFFFF"/>
                </a:solidFill>
                <a:latin typeface="Helvetica"/>
                <a:ea typeface="Helvetica"/>
                <a:cs typeface="Helvetica"/>
                <a:sym typeface="Helvetica"/>
              </a:rPr>
              <a:t> NEW CONVERSATIONS</a:t>
            </a:r>
          </a:p>
        </p:txBody>
      </p:sp>
      <p:sp>
        <p:nvSpPr>
          <p:cNvPr id="34" name="Shape 34"/>
          <p:cNvSpPr/>
          <p:nvPr/>
        </p:nvSpPr>
        <p:spPr>
          <a:xfrm>
            <a:off x="1778000" y="4838700"/>
            <a:ext cx="20828000" cy="232724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l">
              <a:defRPr sz="1800"/>
            </a:pPr>
            <a:r>
              <a:rPr sz="6000">
                <a:solidFill>
                  <a:srgbClr val="FFFFFF"/>
                </a:solidFill>
                <a:latin typeface="Helvetica"/>
                <a:ea typeface="Helvetica"/>
                <a:cs typeface="Helvetica"/>
                <a:sym typeface="Helvetica"/>
              </a:rPr>
              <a:t>Mapping The Current Landscape &amp; Potential Resources </a:t>
            </a:r>
          </a:p>
          <a:p>
            <a:pPr lvl="0" algn="l">
              <a:defRPr sz="1800"/>
            </a:pPr>
            <a:r>
              <a:rPr sz="6000">
                <a:solidFill>
                  <a:srgbClr val="FFFFFF"/>
                </a:solidFill>
                <a:latin typeface="Helvetica"/>
                <a:ea typeface="Helvetica"/>
                <a:cs typeface="Helvetica"/>
                <a:sym typeface="Helvetica"/>
              </a:rPr>
              <a:t>For Women’s Rights</a:t>
            </a:r>
          </a:p>
        </p:txBody>
      </p:sp>
      <p:pic>
        <p:nvPicPr>
          <p:cNvPr id="35" name="awid-logo-e-W2.png"/>
          <p:cNvPicPr/>
          <p:nvPr/>
        </p:nvPicPr>
        <p:blipFill>
          <a:blip r:embed="rId4">
            <a:extLst/>
          </a:blip>
          <a:stretch>
            <a:fillRect/>
          </a:stretch>
        </p:blipFill>
        <p:spPr>
          <a:xfrm>
            <a:off x="18917225" y="10820400"/>
            <a:ext cx="4680566" cy="2164531"/>
          </a:xfrm>
          <a:prstGeom prst="rect">
            <a:avLst/>
          </a:prstGeom>
          <a:ln w="12700">
            <a:miter lim="400000"/>
          </a:ln>
        </p:spPr>
      </p:pic>
      <p:sp>
        <p:nvSpPr>
          <p:cNvPr id="36" name="Shape 36"/>
          <p:cNvSpPr/>
          <p:nvPr/>
        </p:nvSpPr>
        <p:spPr>
          <a:xfrm>
            <a:off x="1778000" y="9245600"/>
            <a:ext cx="20828000" cy="216453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l">
              <a:lnSpc>
                <a:spcPct val="80000"/>
              </a:lnSpc>
              <a:defRPr sz="1800"/>
            </a:pPr>
            <a:r>
              <a:rPr sz="10000" b="1">
                <a:solidFill>
                  <a:srgbClr val="FFFFFF"/>
                </a:solidFill>
                <a:latin typeface="Helvetica"/>
                <a:ea typeface="Helvetica"/>
                <a:cs typeface="Helvetica"/>
                <a:sym typeface="Helvetica"/>
              </a:rPr>
              <a:t>Results </a:t>
            </a:r>
            <a:r>
              <a:rPr sz="10000">
                <a:solidFill>
                  <a:srgbClr val="FFFFFF"/>
                </a:solidFill>
                <a:latin typeface="Helvetica"/>
                <a:ea typeface="Helvetica"/>
                <a:cs typeface="Helvetica"/>
                <a:sym typeface="Helvetica"/>
              </a:rPr>
              <a:t>&amp;</a:t>
            </a:r>
            <a:r>
              <a:rPr sz="10000" b="1">
                <a:solidFill>
                  <a:srgbClr val="FFFFFF"/>
                </a:solidFill>
                <a:latin typeface="Helvetica"/>
                <a:ea typeface="Helvetica"/>
                <a:cs typeface="Helvetica"/>
                <a:sym typeface="Helvetica"/>
              </a:rPr>
              <a:t> Analysis</a:t>
            </a:r>
          </a:p>
        </p:txBody>
      </p:sp>
      <p:sp>
        <p:nvSpPr>
          <p:cNvPr id="37" name="Shape 37"/>
          <p:cNvSpPr/>
          <p:nvPr/>
        </p:nvSpPr>
        <p:spPr>
          <a:xfrm>
            <a:off x="1117600" y="12179300"/>
            <a:ext cx="9450785" cy="10855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l">
              <a:defRPr sz="1800"/>
            </a:pPr>
            <a:r>
              <a:rPr sz="4000" b="1">
                <a:solidFill>
                  <a:srgbClr val="FFFFFF"/>
                </a:solidFill>
                <a:latin typeface="Helvetica"/>
                <a:ea typeface="Helvetica"/>
                <a:cs typeface="Helvetica"/>
                <a:sym typeface="Helvetica"/>
              </a:rPr>
              <a:t>MAY 2014    </a:t>
            </a:r>
            <a:r>
              <a:rPr sz="4000">
                <a:solidFill>
                  <a:srgbClr val="FFFFFF"/>
                </a:solidFill>
                <a:latin typeface="Helvetica"/>
                <a:ea typeface="Helvetica"/>
                <a:cs typeface="Helvetica"/>
                <a:sym typeface="Helvetica"/>
              </a:rPr>
              <a:t>www.awid.org</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FundBG-2tone.jpg"/>
          <p:cNvPicPr/>
          <p:nvPr/>
        </p:nvPicPr>
        <p:blipFill>
          <a:blip r:embed="rId3">
            <a:extLst/>
          </a:blip>
          <a:srcRect l="987" t="48532" r="987" b="37241"/>
          <a:stretch>
            <a:fillRect/>
          </a:stretch>
        </p:blipFill>
        <p:spPr>
          <a:xfrm>
            <a:off x="2544" y="-25301"/>
            <a:ext cx="24378912" cy="2909997"/>
          </a:xfrm>
          <a:prstGeom prst="rect">
            <a:avLst/>
          </a:prstGeom>
          <a:ln w="12700">
            <a:miter lim="400000"/>
          </a:ln>
        </p:spPr>
      </p:pic>
      <p:sp>
        <p:nvSpPr>
          <p:cNvPr id="136" name="Shape 136"/>
          <p:cNvSpPr>
            <a:spLocks noGrp="1"/>
          </p:cNvSpPr>
          <p:nvPr>
            <p:ph type="title"/>
          </p:nvPr>
        </p:nvSpPr>
        <p:spPr>
          <a:xfrm>
            <a:off x="1778000" y="1041400"/>
            <a:ext cx="20463967" cy="2164531"/>
          </a:xfrm>
          <a:prstGeom prst="rect">
            <a:avLst/>
          </a:prstGeom>
        </p:spPr>
        <p:txBody>
          <a:bodyPr anchor="t"/>
          <a:lstStyle>
            <a:lvl1pPr>
              <a:lnSpc>
                <a:spcPct val="80000"/>
              </a:lnSpc>
              <a:defRPr sz="10000" b="1">
                <a:solidFill>
                  <a:srgbClr val="FFFFFF"/>
                </a:solidFill>
                <a:latin typeface="Helvetica"/>
                <a:ea typeface="Helvetica"/>
                <a:cs typeface="Helvetica"/>
                <a:sym typeface="Helvetica"/>
              </a:defRPr>
            </a:lvl1pPr>
          </a:lstStyle>
          <a:p>
            <a:pPr lvl="0">
              <a:defRPr sz="1800" b="0">
                <a:solidFill>
                  <a:srgbClr val="000000"/>
                </a:solidFill>
              </a:defRPr>
            </a:pPr>
            <a:r>
              <a:rPr sz="10000" b="1">
                <a:solidFill>
                  <a:srgbClr val="FFFFFF"/>
                </a:solidFill>
              </a:rPr>
              <a:t>How Support is Disbursed</a:t>
            </a:r>
          </a:p>
        </p:txBody>
      </p:sp>
      <p:sp>
        <p:nvSpPr>
          <p:cNvPr id="137" name="Shape 137"/>
          <p:cNvSpPr/>
          <p:nvPr/>
        </p:nvSpPr>
        <p:spPr>
          <a:xfrm>
            <a:off x="17883882" y="88900"/>
            <a:ext cx="6057603" cy="10855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defRPr sz="1800"/>
            </a:pPr>
            <a:r>
              <a:rPr sz="3000">
                <a:solidFill>
                  <a:srgbClr val="FFFFFF"/>
                </a:solidFill>
                <a:latin typeface="Helvetica"/>
                <a:ea typeface="Helvetica"/>
                <a:cs typeface="Helvetica"/>
                <a:sym typeface="Helvetica"/>
              </a:rPr>
              <a:t>MAY 2014</a:t>
            </a:r>
            <a:r>
              <a:rPr sz="4000">
                <a:solidFill>
                  <a:srgbClr val="FFFFFF"/>
                </a:solidFill>
                <a:latin typeface="Helvetica"/>
                <a:ea typeface="Helvetica"/>
                <a:cs typeface="Helvetica"/>
                <a:sym typeface="Helvetica"/>
              </a:rPr>
              <a:t>    </a:t>
            </a:r>
            <a:r>
              <a:rPr sz="4000" b="1">
                <a:solidFill>
                  <a:srgbClr val="FFFFFF"/>
                </a:solidFill>
                <a:latin typeface="Helvetica"/>
                <a:ea typeface="Helvetica"/>
                <a:cs typeface="Helvetica"/>
                <a:sym typeface="Helvetica"/>
              </a:rPr>
              <a:t>www.awid.org</a:t>
            </a:r>
          </a:p>
        </p:txBody>
      </p:sp>
      <p:sp>
        <p:nvSpPr>
          <p:cNvPr id="138" name="Shape 138"/>
          <p:cNvSpPr/>
          <p:nvPr/>
        </p:nvSpPr>
        <p:spPr>
          <a:xfrm>
            <a:off x="2230685" y="10782300"/>
            <a:ext cx="2206663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b="1">
                <a:solidFill>
                  <a:srgbClr val="0365C0"/>
                </a:solidFill>
                <a:latin typeface="Helvetica"/>
                <a:ea typeface="Helvetica"/>
                <a:cs typeface="Helvetica"/>
                <a:sym typeface="Helvetica"/>
              </a:defRPr>
            </a:lvl1pPr>
          </a:lstStyle>
          <a:p>
            <a:pPr lvl="0">
              <a:defRPr sz="1800" b="0">
                <a:solidFill>
                  <a:srgbClr val="000000"/>
                </a:solidFill>
              </a:defRPr>
            </a:pPr>
            <a:r>
              <a:rPr sz="3000" b="1">
                <a:solidFill>
                  <a:srgbClr val="0365C0"/>
                </a:solidFill>
              </a:rPr>
              <a:t>Shifting Corporate Practice to Engage More Women in the Supply Chain, Expand Business for Women Entrepreneurs</a:t>
            </a:r>
          </a:p>
        </p:txBody>
      </p:sp>
      <p:sp>
        <p:nvSpPr>
          <p:cNvPr id="139" name="Shape 139"/>
          <p:cNvSpPr/>
          <p:nvPr/>
        </p:nvSpPr>
        <p:spPr>
          <a:xfrm>
            <a:off x="1544885" y="11671300"/>
            <a:ext cx="2263109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b="1">
                <a:solidFill>
                  <a:srgbClr val="0365C0"/>
                </a:solidFill>
                <a:latin typeface="Helvetica"/>
                <a:ea typeface="Helvetica"/>
                <a:cs typeface="Helvetica"/>
                <a:sym typeface="Helvetica"/>
              </a:defRPr>
            </a:lvl1pPr>
          </a:lstStyle>
          <a:p>
            <a:pPr lvl="0">
              <a:defRPr sz="1800" b="0">
                <a:solidFill>
                  <a:srgbClr val="000000"/>
                </a:solidFill>
              </a:defRPr>
            </a:pPr>
            <a:r>
              <a:rPr sz="3000" b="1">
                <a:solidFill>
                  <a:srgbClr val="0365C0"/>
                </a:solidFill>
              </a:rPr>
              <a:t>Direct Funding to Social Entrepreneurs</a:t>
            </a:r>
          </a:p>
        </p:txBody>
      </p:sp>
      <p:sp>
        <p:nvSpPr>
          <p:cNvPr id="140" name="Shape 140"/>
          <p:cNvSpPr/>
          <p:nvPr/>
        </p:nvSpPr>
        <p:spPr>
          <a:xfrm>
            <a:off x="1379785" y="12560300"/>
            <a:ext cx="2296129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b="1">
                <a:solidFill>
                  <a:srgbClr val="0365C0"/>
                </a:solidFill>
                <a:latin typeface="Helvetica"/>
                <a:ea typeface="Helvetica"/>
                <a:cs typeface="Helvetica"/>
                <a:sym typeface="Helvetica"/>
              </a:defRPr>
            </a:lvl1pPr>
          </a:lstStyle>
          <a:p>
            <a:pPr lvl="0">
              <a:defRPr sz="1800" b="0">
                <a:solidFill>
                  <a:srgbClr val="000000"/>
                </a:solidFill>
              </a:defRPr>
            </a:pPr>
            <a:r>
              <a:rPr sz="3000" b="1">
                <a:solidFill>
                  <a:srgbClr val="0365C0"/>
                </a:solidFill>
              </a:rPr>
              <a:t>Shifting Corporate Practice to Engage More Women in Leadership Positions</a:t>
            </a:r>
          </a:p>
        </p:txBody>
      </p:sp>
      <p:sp>
        <p:nvSpPr>
          <p:cNvPr id="141" name="Shape 141"/>
          <p:cNvSpPr/>
          <p:nvPr/>
        </p:nvSpPr>
        <p:spPr>
          <a:xfrm>
            <a:off x="8682285" y="3543300"/>
            <a:ext cx="1528017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b="1">
                <a:solidFill>
                  <a:srgbClr val="0365C0"/>
                </a:solidFill>
                <a:latin typeface="Helvetica"/>
                <a:ea typeface="Helvetica"/>
                <a:cs typeface="Helvetica"/>
                <a:sym typeface="Helvetica"/>
              </a:defRPr>
            </a:lvl1pPr>
          </a:lstStyle>
          <a:p>
            <a:pPr lvl="0">
              <a:defRPr sz="1800" b="0">
                <a:solidFill>
                  <a:srgbClr val="000000"/>
                </a:solidFill>
              </a:defRPr>
            </a:pPr>
            <a:r>
              <a:rPr sz="3000" b="1">
                <a:solidFill>
                  <a:srgbClr val="0365C0"/>
                </a:solidFill>
              </a:rPr>
              <a:t>Training and Technical Assistance</a:t>
            </a:r>
          </a:p>
        </p:txBody>
      </p:sp>
      <p:sp>
        <p:nvSpPr>
          <p:cNvPr id="142" name="Shape 142"/>
          <p:cNvSpPr/>
          <p:nvPr/>
        </p:nvSpPr>
        <p:spPr>
          <a:xfrm>
            <a:off x="6345485" y="4464869"/>
            <a:ext cx="1528017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b="1">
                <a:solidFill>
                  <a:srgbClr val="0365C0"/>
                </a:solidFill>
                <a:latin typeface="Helvetica"/>
                <a:ea typeface="Helvetica"/>
                <a:cs typeface="Helvetica"/>
                <a:sym typeface="Helvetica"/>
              </a:defRPr>
            </a:lvl1pPr>
          </a:lstStyle>
          <a:p>
            <a:pPr lvl="0">
              <a:defRPr sz="1800" b="0">
                <a:solidFill>
                  <a:srgbClr val="000000"/>
                </a:solidFill>
              </a:defRPr>
            </a:pPr>
            <a:r>
              <a:rPr sz="3000" b="1">
                <a:solidFill>
                  <a:srgbClr val="0365C0"/>
                </a:solidFill>
              </a:rPr>
              <a:t>In-Kind Services and Contributions</a:t>
            </a:r>
          </a:p>
        </p:txBody>
      </p:sp>
      <p:sp>
        <p:nvSpPr>
          <p:cNvPr id="143" name="Shape 143"/>
          <p:cNvSpPr/>
          <p:nvPr/>
        </p:nvSpPr>
        <p:spPr>
          <a:xfrm>
            <a:off x="5862885" y="5386439"/>
            <a:ext cx="1528017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b="1">
                <a:solidFill>
                  <a:srgbClr val="0365C0"/>
                </a:solidFill>
                <a:latin typeface="Helvetica"/>
                <a:ea typeface="Helvetica"/>
                <a:cs typeface="Helvetica"/>
                <a:sym typeface="Helvetica"/>
              </a:defRPr>
            </a:lvl1pPr>
          </a:lstStyle>
          <a:p>
            <a:pPr lvl="0">
              <a:defRPr sz="1800" b="0">
                <a:solidFill>
                  <a:srgbClr val="000000"/>
                </a:solidFill>
              </a:defRPr>
            </a:pPr>
            <a:r>
              <a:rPr sz="3000" b="1">
                <a:solidFill>
                  <a:srgbClr val="0365C0"/>
                </a:solidFill>
              </a:rPr>
              <a:t>Resourcing and Launching their Own Initiatives</a:t>
            </a:r>
          </a:p>
        </p:txBody>
      </p:sp>
      <p:sp>
        <p:nvSpPr>
          <p:cNvPr id="144" name="Shape 144"/>
          <p:cNvSpPr/>
          <p:nvPr/>
        </p:nvSpPr>
        <p:spPr>
          <a:xfrm>
            <a:off x="2992685" y="6226012"/>
            <a:ext cx="1528017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b="1">
                <a:solidFill>
                  <a:srgbClr val="0365C0"/>
                </a:solidFill>
                <a:latin typeface="Helvetica"/>
                <a:ea typeface="Helvetica"/>
                <a:cs typeface="Helvetica"/>
                <a:sym typeface="Helvetica"/>
              </a:defRPr>
            </a:lvl1pPr>
          </a:lstStyle>
          <a:p>
            <a:pPr lvl="0">
              <a:defRPr sz="1800" b="0">
                <a:solidFill>
                  <a:srgbClr val="000000"/>
                </a:solidFill>
              </a:defRPr>
            </a:pPr>
            <a:r>
              <a:rPr sz="3000" b="1">
                <a:solidFill>
                  <a:srgbClr val="0365C0"/>
                </a:solidFill>
              </a:rPr>
              <a:t>Microcredit / Microfinance</a:t>
            </a:r>
          </a:p>
        </p:txBody>
      </p:sp>
      <p:sp>
        <p:nvSpPr>
          <p:cNvPr id="145" name="Shape 145"/>
          <p:cNvSpPr/>
          <p:nvPr/>
        </p:nvSpPr>
        <p:spPr>
          <a:xfrm>
            <a:off x="2992685" y="7200900"/>
            <a:ext cx="2130652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b="1">
                <a:solidFill>
                  <a:srgbClr val="0365C0"/>
                </a:solidFill>
                <a:latin typeface="Helvetica"/>
                <a:ea typeface="Helvetica"/>
                <a:cs typeface="Helvetica"/>
                <a:sym typeface="Helvetica"/>
              </a:defRPr>
            </a:lvl1pPr>
          </a:lstStyle>
          <a:p>
            <a:pPr lvl="0">
              <a:defRPr sz="1800" b="0">
                <a:solidFill>
                  <a:srgbClr val="000000"/>
                </a:solidFill>
              </a:defRPr>
            </a:pPr>
            <a:r>
              <a:rPr sz="3000" b="1">
                <a:solidFill>
                  <a:srgbClr val="0365C0"/>
                </a:solidFill>
              </a:rPr>
              <a:t>Direct Funding to NGOs (Other Than Women's Organizations) Who Support Issues for Women and Girls</a:t>
            </a:r>
          </a:p>
        </p:txBody>
      </p:sp>
      <p:sp>
        <p:nvSpPr>
          <p:cNvPr id="146" name="Shape 146"/>
          <p:cNvSpPr/>
          <p:nvPr/>
        </p:nvSpPr>
        <p:spPr>
          <a:xfrm>
            <a:off x="2789485" y="8084370"/>
            <a:ext cx="1528017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b="1">
                <a:solidFill>
                  <a:srgbClr val="0365C0"/>
                </a:solidFill>
                <a:latin typeface="Helvetica"/>
                <a:ea typeface="Helvetica"/>
                <a:cs typeface="Helvetica"/>
                <a:sym typeface="Helvetica"/>
              </a:defRPr>
            </a:lvl1pPr>
          </a:lstStyle>
          <a:p>
            <a:pPr lvl="0">
              <a:defRPr sz="1800" b="0">
                <a:solidFill>
                  <a:srgbClr val="000000"/>
                </a:solidFill>
              </a:defRPr>
            </a:pPr>
            <a:r>
              <a:rPr sz="3000" b="1">
                <a:solidFill>
                  <a:srgbClr val="0365C0"/>
                </a:solidFill>
              </a:rPr>
              <a:t>Direct Funding to Schools or Tuition Support / Scholarships</a:t>
            </a:r>
          </a:p>
        </p:txBody>
      </p:sp>
      <p:sp>
        <p:nvSpPr>
          <p:cNvPr id="147" name="Shape 147"/>
          <p:cNvSpPr/>
          <p:nvPr/>
        </p:nvSpPr>
        <p:spPr>
          <a:xfrm>
            <a:off x="2484685" y="9015360"/>
            <a:ext cx="1528017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b="1">
                <a:solidFill>
                  <a:srgbClr val="0365C0"/>
                </a:solidFill>
                <a:latin typeface="Helvetica"/>
                <a:ea typeface="Helvetica"/>
                <a:cs typeface="Helvetica"/>
                <a:sym typeface="Helvetica"/>
              </a:defRPr>
            </a:lvl1pPr>
          </a:lstStyle>
          <a:p>
            <a:pPr lvl="0">
              <a:defRPr sz="1800" b="0">
                <a:solidFill>
                  <a:srgbClr val="000000"/>
                </a:solidFill>
              </a:defRPr>
            </a:pPr>
            <a:r>
              <a:rPr sz="3000" b="1">
                <a:solidFill>
                  <a:srgbClr val="0365C0"/>
                </a:solidFill>
              </a:rPr>
              <a:t>Direct Funding to Women's Organizations</a:t>
            </a:r>
          </a:p>
        </p:txBody>
      </p:sp>
      <p:sp>
        <p:nvSpPr>
          <p:cNvPr id="148" name="Shape 148"/>
          <p:cNvSpPr/>
          <p:nvPr/>
        </p:nvSpPr>
        <p:spPr>
          <a:xfrm>
            <a:off x="2459285" y="9877835"/>
            <a:ext cx="1528017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000" b="1">
                <a:solidFill>
                  <a:srgbClr val="0365C0"/>
                </a:solidFill>
                <a:latin typeface="Helvetica"/>
                <a:ea typeface="Helvetica"/>
                <a:cs typeface="Helvetica"/>
                <a:sym typeface="Helvetica"/>
              </a:defRPr>
            </a:lvl1pPr>
          </a:lstStyle>
          <a:p>
            <a:pPr lvl="0">
              <a:defRPr sz="1800" b="0">
                <a:solidFill>
                  <a:srgbClr val="000000"/>
                </a:solidFill>
              </a:defRPr>
            </a:pPr>
            <a:r>
              <a:rPr sz="3000" b="1">
                <a:solidFill>
                  <a:srgbClr val="0365C0"/>
                </a:solidFill>
              </a:rPr>
              <a:t>Partnership with a Non-Profit (Sharing Expertise)</a:t>
            </a:r>
          </a:p>
        </p:txBody>
      </p:sp>
      <p:pic>
        <p:nvPicPr>
          <p:cNvPr id="149" name="disbursed2.png"/>
          <p:cNvPicPr/>
          <p:nvPr/>
        </p:nvPicPr>
        <p:blipFill>
          <a:blip r:embed="rId4">
            <a:extLst/>
          </a:blip>
          <a:stretch>
            <a:fillRect/>
          </a:stretch>
        </p:blipFill>
        <p:spPr>
          <a:xfrm>
            <a:off x="526255" y="3469308"/>
            <a:ext cx="12182942" cy="9661923"/>
          </a:xfrm>
          <a:prstGeom prst="rect">
            <a:avLst/>
          </a:prstGeom>
          <a:ln w="12700">
            <a:miter lim="400000"/>
          </a:ln>
        </p:spPr>
      </p:pic>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FundBG-2tone.jpg"/>
          <p:cNvPicPr/>
          <p:nvPr/>
        </p:nvPicPr>
        <p:blipFill>
          <a:blip r:embed="rId3">
            <a:extLst/>
          </a:blip>
          <a:srcRect l="885" t="48109" r="885" b="11225"/>
          <a:stretch>
            <a:fillRect/>
          </a:stretch>
        </p:blipFill>
        <p:spPr>
          <a:xfrm>
            <a:off x="-22855" y="-111920"/>
            <a:ext cx="24429710" cy="8318313"/>
          </a:xfrm>
          <a:prstGeom prst="rect">
            <a:avLst/>
          </a:prstGeom>
          <a:ln w="12700">
            <a:miter lim="400000"/>
          </a:ln>
        </p:spPr>
      </p:pic>
      <p:sp>
        <p:nvSpPr>
          <p:cNvPr id="152" name="Shape 152"/>
          <p:cNvSpPr>
            <a:spLocks noGrp="1"/>
          </p:cNvSpPr>
          <p:nvPr>
            <p:ph type="title"/>
          </p:nvPr>
        </p:nvSpPr>
        <p:spPr>
          <a:xfrm>
            <a:off x="1778000" y="1041400"/>
            <a:ext cx="20463967" cy="2164531"/>
          </a:xfrm>
          <a:prstGeom prst="rect">
            <a:avLst/>
          </a:prstGeom>
        </p:spPr>
        <p:txBody>
          <a:bodyPr anchor="t">
            <a:normAutofit fontScale="90000"/>
          </a:bodyPr>
          <a:lstStyle/>
          <a:p>
            <a:pPr lvl="0">
              <a:lnSpc>
                <a:spcPct val="80000"/>
              </a:lnSpc>
              <a:defRPr sz="1800"/>
            </a:pPr>
            <a:r>
              <a:rPr sz="10000" b="1" dirty="0">
                <a:solidFill>
                  <a:srgbClr val="FFFFFF"/>
                </a:solidFill>
                <a:latin typeface="Helvetica"/>
                <a:ea typeface="Helvetica"/>
                <a:cs typeface="Helvetica"/>
                <a:sym typeface="Helvetica"/>
              </a:rPr>
              <a:t>Potential </a:t>
            </a:r>
            <a:r>
              <a:rPr sz="10000" b="1" dirty="0" smtClean="0">
                <a:solidFill>
                  <a:srgbClr val="FFFFFF"/>
                </a:solidFill>
                <a:latin typeface="Helvetica"/>
                <a:ea typeface="Helvetica"/>
                <a:cs typeface="Helvetica"/>
                <a:sym typeface="Helvetica"/>
              </a:rPr>
              <a:t>Challenges</a:t>
            </a:r>
            <a:r>
              <a:rPr lang="en-US" sz="10000" b="1" dirty="0" smtClean="0">
                <a:solidFill>
                  <a:srgbClr val="FFFFFF"/>
                </a:solidFill>
                <a:latin typeface="Helvetica"/>
                <a:ea typeface="Helvetica"/>
                <a:cs typeface="Helvetica"/>
                <a:sym typeface="Helvetica"/>
              </a:rPr>
              <a:t> with these initiatives </a:t>
            </a:r>
            <a:r>
              <a:rPr sz="8000" dirty="0" smtClean="0">
                <a:solidFill>
                  <a:srgbClr val="FFFFFF"/>
                </a:solidFill>
                <a:latin typeface="Helvetica"/>
                <a:ea typeface="Helvetica"/>
                <a:cs typeface="Helvetica"/>
                <a:sym typeface="Helvetica"/>
              </a:rPr>
              <a:t> </a:t>
            </a:r>
            <a:r>
              <a:rPr sz="8000" dirty="0">
                <a:solidFill>
                  <a:srgbClr val="FFFFFF"/>
                </a:solidFill>
                <a:latin typeface="Helvetica"/>
                <a:ea typeface="Helvetica"/>
                <a:cs typeface="Helvetica"/>
                <a:sym typeface="Helvetica"/>
              </a:rPr>
              <a:t>(1)</a:t>
            </a:r>
          </a:p>
        </p:txBody>
      </p:sp>
      <p:sp>
        <p:nvSpPr>
          <p:cNvPr id="153" name="Shape 153"/>
          <p:cNvSpPr/>
          <p:nvPr/>
        </p:nvSpPr>
        <p:spPr>
          <a:xfrm>
            <a:off x="1778000" y="3880048"/>
            <a:ext cx="20828000" cy="940541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nSpc>
                <a:spcPct val="120000"/>
              </a:lnSpc>
              <a:defRPr sz="1800"/>
            </a:pPr>
            <a:r>
              <a:rPr sz="5000" b="1">
                <a:solidFill>
                  <a:srgbClr val="FFFFFF"/>
                </a:solidFill>
                <a:latin typeface="Arial Rounded MT Bold"/>
                <a:ea typeface="Arial Rounded MT Bold"/>
                <a:cs typeface="Arial Rounded MT Bold"/>
                <a:sym typeface="Arial Rounded MT Bold"/>
              </a:rPr>
              <a:t>By focusing on one aspect of education such as scholarships, </a:t>
            </a:r>
            <a:br>
              <a:rPr sz="5000" b="1">
                <a:solidFill>
                  <a:srgbClr val="FFFFFF"/>
                </a:solidFill>
                <a:latin typeface="Arial Rounded MT Bold"/>
                <a:ea typeface="Arial Rounded MT Bold"/>
                <a:cs typeface="Arial Rounded MT Bold"/>
                <a:sym typeface="Arial Rounded MT Bold"/>
              </a:rPr>
            </a:br>
            <a:r>
              <a:rPr sz="5000" b="1">
                <a:solidFill>
                  <a:srgbClr val="FFFFFF"/>
                </a:solidFill>
                <a:latin typeface="Arial Rounded MT Bold"/>
                <a:ea typeface="Arial Rounded MT Bold"/>
                <a:cs typeface="Arial Rounded MT Bold"/>
                <a:sym typeface="Arial Rounded MT Bold"/>
              </a:rPr>
              <a:t>it won’t be beneficial if the legislation isn’t being looked at, </a:t>
            </a:r>
          </a:p>
          <a:p>
            <a:pPr lvl="0">
              <a:lnSpc>
                <a:spcPct val="120000"/>
              </a:lnSpc>
              <a:defRPr sz="1800"/>
            </a:pPr>
            <a:r>
              <a:rPr sz="5000" b="1">
                <a:solidFill>
                  <a:srgbClr val="FFFFFF"/>
                </a:solidFill>
                <a:latin typeface="Arial Rounded MT Bold"/>
                <a:ea typeface="Arial Rounded MT Bold"/>
                <a:cs typeface="Arial Rounded MT Bold"/>
                <a:sym typeface="Arial Rounded MT Bold"/>
              </a:rPr>
              <a:t>if the school system is failing girls, </a:t>
            </a:r>
          </a:p>
          <a:p>
            <a:pPr lvl="0">
              <a:lnSpc>
                <a:spcPct val="120000"/>
              </a:lnSpc>
              <a:defRPr sz="1800"/>
            </a:pPr>
            <a:r>
              <a:rPr sz="5000" b="1">
                <a:solidFill>
                  <a:srgbClr val="FFFFFF"/>
                </a:solidFill>
                <a:latin typeface="Arial Rounded MT Bold"/>
                <a:ea typeface="Arial Rounded MT Bold"/>
                <a:cs typeface="Arial Rounded MT Bold"/>
                <a:sym typeface="Arial Rounded MT Bold"/>
              </a:rPr>
              <a:t>and they are subject to violence and without toilets. </a:t>
            </a:r>
            <a:endParaRPr sz="5000" b="1">
              <a:solidFill>
                <a:srgbClr val="5F327C"/>
              </a:solidFill>
              <a:latin typeface="Arial Rounded MT Bold"/>
              <a:ea typeface="Arial Rounded MT Bold"/>
              <a:cs typeface="Arial Rounded MT Bold"/>
              <a:sym typeface="Arial Rounded MT Bold"/>
            </a:endParaRPr>
          </a:p>
          <a:p>
            <a:pPr lvl="0">
              <a:lnSpc>
                <a:spcPct val="110000"/>
              </a:lnSpc>
              <a:defRPr sz="1800"/>
            </a:pPr>
            <a:endParaRPr sz="4500">
              <a:latin typeface="Helvetica"/>
              <a:ea typeface="Helvetica"/>
              <a:cs typeface="Helvetica"/>
              <a:sym typeface="Helvetica"/>
            </a:endParaRPr>
          </a:p>
          <a:p>
            <a:pPr lvl="0" algn="l">
              <a:lnSpc>
                <a:spcPct val="130000"/>
              </a:lnSpc>
              <a:defRPr sz="1800"/>
            </a:pPr>
            <a:endParaRPr sz="4500">
              <a:latin typeface="Helvetica"/>
              <a:ea typeface="Helvetica"/>
              <a:cs typeface="Helvetica"/>
              <a:sym typeface="Helvetica"/>
            </a:endParaRPr>
          </a:p>
          <a:p>
            <a:pPr marL="488461" lvl="0" indent="-488461" algn="l">
              <a:lnSpc>
                <a:spcPct val="140000"/>
              </a:lnSpc>
              <a:buSzPct val="75000"/>
              <a:buChar char="•"/>
              <a:defRPr sz="1800"/>
            </a:pPr>
            <a:r>
              <a:rPr sz="4000" b="1">
                <a:latin typeface="Helvetica"/>
                <a:ea typeface="Helvetica"/>
                <a:cs typeface="Helvetica"/>
                <a:sym typeface="Helvetica"/>
              </a:rPr>
              <a:t>A narrow thematic issue focus</a:t>
            </a:r>
          </a:p>
          <a:p>
            <a:pPr marL="488461" lvl="0" indent="-488461" algn="l">
              <a:lnSpc>
                <a:spcPct val="140000"/>
              </a:lnSpc>
              <a:buSzPct val="75000"/>
              <a:buChar char="•"/>
              <a:defRPr sz="1800"/>
            </a:pPr>
            <a:r>
              <a:rPr sz="4000" b="1">
                <a:latin typeface="Helvetica"/>
                <a:ea typeface="Helvetica"/>
                <a:cs typeface="Helvetica"/>
                <a:sym typeface="Helvetica"/>
              </a:rPr>
              <a:t>Focus on the individual</a:t>
            </a:r>
            <a:r>
              <a:rPr sz="4000">
                <a:latin typeface="Helvetica"/>
                <a:ea typeface="Helvetica"/>
                <a:cs typeface="Helvetica"/>
                <a:sym typeface="Helvetica"/>
              </a:rPr>
              <a:t>: Not addressing structural or systemic factors </a:t>
            </a:r>
          </a:p>
          <a:p>
            <a:pPr marL="488461" lvl="0" indent="-488461" algn="l">
              <a:lnSpc>
                <a:spcPct val="140000"/>
              </a:lnSpc>
              <a:buSzPct val="75000"/>
              <a:buChar char="•"/>
              <a:defRPr sz="1800"/>
            </a:pPr>
            <a:r>
              <a:rPr sz="4000" b="1">
                <a:latin typeface="Helvetica"/>
                <a:ea typeface="Helvetica"/>
                <a:cs typeface="Helvetica"/>
                <a:sym typeface="Helvetica"/>
              </a:rPr>
              <a:t>Limited approach to change</a:t>
            </a:r>
            <a:r>
              <a:rPr sz="4000">
                <a:latin typeface="Helvetica"/>
                <a:ea typeface="Helvetica"/>
                <a:cs typeface="Helvetica"/>
                <a:sym typeface="Helvetica"/>
              </a:rPr>
              <a:t>: Focus is not on a rights-based approach, </a:t>
            </a:r>
            <a:br>
              <a:rPr sz="4000">
                <a:latin typeface="Helvetica"/>
                <a:ea typeface="Helvetica"/>
                <a:cs typeface="Helvetica"/>
                <a:sym typeface="Helvetica"/>
              </a:rPr>
            </a:br>
            <a:r>
              <a:rPr sz="4000">
                <a:latin typeface="Helvetica"/>
                <a:ea typeface="Helvetica"/>
                <a:cs typeface="Helvetica"/>
                <a:sym typeface="Helvetica"/>
              </a:rPr>
              <a:t>instead quantifiable results and “quick wins”</a:t>
            </a:r>
          </a:p>
        </p:txBody>
      </p:sp>
      <p:sp>
        <p:nvSpPr>
          <p:cNvPr id="154" name="Shape 154"/>
          <p:cNvSpPr/>
          <p:nvPr/>
        </p:nvSpPr>
        <p:spPr>
          <a:xfrm>
            <a:off x="17883882" y="88900"/>
            <a:ext cx="6057603" cy="10855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defRPr sz="1800"/>
            </a:pPr>
            <a:r>
              <a:rPr sz="3000">
                <a:solidFill>
                  <a:srgbClr val="FFFFFF"/>
                </a:solidFill>
                <a:latin typeface="Helvetica"/>
                <a:ea typeface="Helvetica"/>
                <a:cs typeface="Helvetica"/>
                <a:sym typeface="Helvetica"/>
              </a:rPr>
              <a:t>MAY 2014</a:t>
            </a:r>
            <a:r>
              <a:rPr sz="4000">
                <a:solidFill>
                  <a:srgbClr val="FFFFFF"/>
                </a:solidFill>
                <a:latin typeface="Helvetica"/>
                <a:ea typeface="Helvetica"/>
                <a:cs typeface="Helvetica"/>
                <a:sym typeface="Helvetica"/>
              </a:rPr>
              <a:t>    </a:t>
            </a:r>
            <a:r>
              <a:rPr sz="4000" b="1">
                <a:solidFill>
                  <a:srgbClr val="FFFFFF"/>
                </a:solidFill>
                <a:latin typeface="Helvetica"/>
                <a:ea typeface="Helvetica"/>
                <a:cs typeface="Helvetica"/>
                <a:sym typeface="Helvetica"/>
              </a:rPr>
              <a:t>www.awid.org</a:t>
            </a:r>
          </a:p>
        </p:txBody>
      </p:sp>
      <p:sp>
        <p:nvSpPr>
          <p:cNvPr id="155" name="Shape 155"/>
          <p:cNvSpPr/>
          <p:nvPr/>
        </p:nvSpPr>
        <p:spPr>
          <a:xfrm>
            <a:off x="-21531" y="2966144"/>
            <a:ext cx="24427060" cy="46138"/>
          </a:xfrm>
          <a:prstGeom prst="rect">
            <a:avLst/>
          </a:prstGeom>
          <a:solidFill>
            <a:srgbClr val="FFFFFF"/>
          </a:solidFill>
          <a:ln w="25400">
            <a:solidFill>
              <a:srgbClr val="85888D"/>
            </a:solidFill>
            <a:miter lim="400000"/>
          </a:ln>
        </p:spPr>
        <p:txBody>
          <a:bodyPr lIns="0" tIns="0" rIns="0" bIns="0" anchor="ctr"/>
          <a:lstStyle/>
          <a:p>
            <a:pPr lvl="0">
              <a:defRPr sz="3200"/>
            </a:pPr>
            <a:endParaRPr/>
          </a:p>
        </p:txBody>
      </p:sp>
      <p:sp>
        <p:nvSpPr>
          <p:cNvPr id="156" name="Shape 156"/>
          <p:cNvSpPr/>
          <p:nvPr/>
        </p:nvSpPr>
        <p:spPr>
          <a:xfrm>
            <a:off x="-1402081" y="1329716"/>
            <a:ext cx="5529502" cy="91769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0" b="1">
                <a:solidFill>
                  <a:srgbClr val="A2E9FF"/>
                </a:solidFill>
                <a:latin typeface="Helvetica Neue"/>
                <a:ea typeface="Helvetica Neue"/>
                <a:cs typeface="Helvetica Neue"/>
                <a:sym typeface="Helvetica Neue"/>
              </a:defRPr>
            </a:lvl1pPr>
          </a:lstStyle>
          <a:p>
            <a:pPr lvl="0">
              <a:defRPr sz="1800" b="0">
                <a:solidFill>
                  <a:srgbClr val="000000"/>
                </a:solidFill>
              </a:defRPr>
            </a:pPr>
            <a:r>
              <a:rPr sz="60000" b="1">
                <a:solidFill>
                  <a:srgbClr val="A2E9FF"/>
                </a:solidFill>
              </a:rPr>
              <a:t>“</a:t>
            </a:r>
          </a:p>
        </p:txBody>
      </p:sp>
      <p:sp>
        <p:nvSpPr>
          <p:cNvPr id="157" name="Shape 157"/>
          <p:cNvSpPr/>
          <p:nvPr/>
        </p:nvSpPr>
        <p:spPr>
          <a:xfrm>
            <a:off x="20276819" y="3488716"/>
            <a:ext cx="5529502" cy="91769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0" b="1">
                <a:solidFill>
                  <a:srgbClr val="A2E9FF"/>
                </a:solidFill>
                <a:latin typeface="Helvetica Neue"/>
                <a:ea typeface="Helvetica Neue"/>
                <a:cs typeface="Helvetica Neue"/>
                <a:sym typeface="Helvetica Neue"/>
              </a:defRPr>
            </a:lvl1pPr>
          </a:lstStyle>
          <a:p>
            <a:pPr lvl="0">
              <a:defRPr sz="1800" b="0">
                <a:solidFill>
                  <a:srgbClr val="000000"/>
                </a:solidFill>
              </a:defRPr>
            </a:pPr>
            <a:r>
              <a:rPr sz="60000" b="1">
                <a:solidFill>
                  <a:srgbClr val="A2E9FF"/>
                </a:solidFill>
              </a:rPr>
              <a:t>”</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FundBG-2tone.jpg"/>
          <p:cNvPicPr/>
          <p:nvPr/>
        </p:nvPicPr>
        <p:blipFill>
          <a:blip r:embed="rId3">
            <a:extLst/>
          </a:blip>
          <a:srcRect l="991" t="48660" r="991" b="37172"/>
          <a:stretch>
            <a:fillRect/>
          </a:stretch>
        </p:blipFill>
        <p:spPr>
          <a:xfrm>
            <a:off x="3536" y="0"/>
            <a:ext cx="24376927" cy="2897893"/>
          </a:xfrm>
          <a:prstGeom prst="rect">
            <a:avLst/>
          </a:prstGeom>
          <a:ln w="12700">
            <a:miter lim="400000"/>
          </a:ln>
        </p:spPr>
      </p:pic>
      <p:sp>
        <p:nvSpPr>
          <p:cNvPr id="160" name="Shape 160"/>
          <p:cNvSpPr>
            <a:spLocks noGrp="1"/>
          </p:cNvSpPr>
          <p:nvPr>
            <p:ph type="title"/>
          </p:nvPr>
        </p:nvSpPr>
        <p:spPr>
          <a:xfrm>
            <a:off x="1778000" y="1041400"/>
            <a:ext cx="20463967" cy="2164531"/>
          </a:xfrm>
          <a:prstGeom prst="rect">
            <a:avLst/>
          </a:prstGeom>
        </p:spPr>
        <p:txBody>
          <a:bodyPr anchor="t">
            <a:normAutofit fontScale="90000"/>
          </a:bodyPr>
          <a:lstStyle/>
          <a:p>
            <a:pPr lvl="0">
              <a:lnSpc>
                <a:spcPct val="80000"/>
              </a:lnSpc>
              <a:defRPr sz="1800"/>
            </a:pPr>
            <a:r>
              <a:rPr lang="en-CA" sz="9600" b="1" dirty="0" smtClean="0">
                <a:solidFill>
                  <a:srgbClr val="FFFFFF"/>
                </a:solidFill>
                <a:latin typeface="Helvetica"/>
                <a:ea typeface="Helvetica"/>
                <a:cs typeface="Helvetica"/>
                <a:sym typeface="Helvetica"/>
              </a:rPr>
              <a:t>Potential </a:t>
            </a:r>
            <a:r>
              <a:rPr lang="en-CA" sz="9600" b="1" dirty="0">
                <a:solidFill>
                  <a:srgbClr val="FFFFFF"/>
                </a:solidFill>
                <a:latin typeface="Helvetica"/>
                <a:ea typeface="Helvetica"/>
                <a:cs typeface="Helvetica"/>
                <a:sym typeface="Helvetica"/>
              </a:rPr>
              <a:t>Challenges with these initiatives </a:t>
            </a:r>
            <a:r>
              <a:rPr sz="8000" dirty="0" smtClean="0">
                <a:solidFill>
                  <a:srgbClr val="FFFFFF"/>
                </a:solidFill>
                <a:latin typeface="Helvetica"/>
                <a:ea typeface="Helvetica"/>
                <a:cs typeface="Helvetica"/>
                <a:sym typeface="Helvetica"/>
              </a:rPr>
              <a:t>(</a:t>
            </a:r>
            <a:r>
              <a:rPr sz="8000" dirty="0">
                <a:solidFill>
                  <a:srgbClr val="FFFFFF"/>
                </a:solidFill>
                <a:latin typeface="Helvetica"/>
                <a:ea typeface="Helvetica"/>
                <a:cs typeface="Helvetica"/>
                <a:sym typeface="Helvetica"/>
              </a:rPr>
              <a:t>2)</a:t>
            </a:r>
          </a:p>
        </p:txBody>
      </p:sp>
      <p:sp>
        <p:nvSpPr>
          <p:cNvPr id="161" name="Shape 161"/>
          <p:cNvSpPr/>
          <p:nvPr/>
        </p:nvSpPr>
        <p:spPr>
          <a:xfrm>
            <a:off x="17883882" y="88900"/>
            <a:ext cx="6057603" cy="10855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defRPr sz="1800"/>
            </a:pPr>
            <a:r>
              <a:rPr sz="3000">
                <a:solidFill>
                  <a:srgbClr val="FFFFFF"/>
                </a:solidFill>
                <a:latin typeface="Helvetica"/>
                <a:ea typeface="Helvetica"/>
                <a:cs typeface="Helvetica"/>
                <a:sym typeface="Helvetica"/>
              </a:rPr>
              <a:t>MAY 2014</a:t>
            </a:r>
            <a:r>
              <a:rPr sz="4000">
                <a:solidFill>
                  <a:srgbClr val="FFFFFF"/>
                </a:solidFill>
                <a:latin typeface="Helvetica"/>
                <a:ea typeface="Helvetica"/>
                <a:cs typeface="Helvetica"/>
                <a:sym typeface="Helvetica"/>
              </a:rPr>
              <a:t>    </a:t>
            </a:r>
            <a:r>
              <a:rPr sz="4000" b="1">
                <a:solidFill>
                  <a:srgbClr val="FFFFFF"/>
                </a:solidFill>
                <a:latin typeface="Helvetica"/>
                <a:ea typeface="Helvetica"/>
                <a:cs typeface="Helvetica"/>
                <a:sym typeface="Helvetica"/>
              </a:rPr>
              <a:t>www.awid.org</a:t>
            </a:r>
          </a:p>
        </p:txBody>
      </p:sp>
      <p:pic>
        <p:nvPicPr>
          <p:cNvPr id="162" name="FundBG-2tone.jpg"/>
          <p:cNvPicPr/>
          <p:nvPr/>
        </p:nvPicPr>
        <p:blipFill>
          <a:blip r:embed="rId3">
            <a:extLst/>
          </a:blip>
          <a:srcRect l="503" r="503" b="74440"/>
          <a:stretch>
            <a:fillRect/>
          </a:stretch>
        </p:blipFill>
        <p:spPr>
          <a:xfrm>
            <a:off x="-12564" y="8535392"/>
            <a:ext cx="24409129" cy="5183693"/>
          </a:xfrm>
          <a:prstGeom prst="rect">
            <a:avLst/>
          </a:prstGeom>
          <a:ln w="12700">
            <a:miter lim="400000"/>
          </a:ln>
        </p:spPr>
      </p:pic>
      <p:sp>
        <p:nvSpPr>
          <p:cNvPr id="163" name="Shape 163"/>
          <p:cNvSpPr/>
          <p:nvPr/>
        </p:nvSpPr>
        <p:spPr>
          <a:xfrm>
            <a:off x="-1634450" y="7324747"/>
            <a:ext cx="5529501" cy="76771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0000" b="1">
                <a:solidFill>
                  <a:srgbClr val="FFCF75"/>
                </a:solidFill>
                <a:latin typeface="Helvetica Neue"/>
                <a:ea typeface="Helvetica Neue"/>
                <a:cs typeface="Helvetica Neue"/>
                <a:sym typeface="Helvetica Neue"/>
              </a:defRPr>
            </a:lvl1pPr>
          </a:lstStyle>
          <a:p>
            <a:pPr lvl="0">
              <a:defRPr sz="1800" b="0">
                <a:solidFill>
                  <a:srgbClr val="000000"/>
                </a:solidFill>
              </a:defRPr>
            </a:pPr>
            <a:r>
              <a:rPr sz="50000" b="1">
                <a:solidFill>
                  <a:srgbClr val="FFCF75"/>
                </a:solidFill>
              </a:rPr>
              <a:t>“</a:t>
            </a:r>
          </a:p>
        </p:txBody>
      </p:sp>
      <p:sp>
        <p:nvSpPr>
          <p:cNvPr id="164" name="Shape 164"/>
          <p:cNvSpPr/>
          <p:nvPr/>
        </p:nvSpPr>
        <p:spPr>
          <a:xfrm>
            <a:off x="20463549" y="9610747"/>
            <a:ext cx="5529501" cy="76771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0000" b="1">
                <a:solidFill>
                  <a:srgbClr val="FFCF75"/>
                </a:solidFill>
                <a:latin typeface="Helvetica Neue"/>
                <a:ea typeface="Helvetica Neue"/>
                <a:cs typeface="Helvetica Neue"/>
                <a:sym typeface="Helvetica Neue"/>
              </a:defRPr>
            </a:lvl1pPr>
          </a:lstStyle>
          <a:p>
            <a:pPr lvl="0">
              <a:defRPr sz="1800" b="0">
                <a:solidFill>
                  <a:srgbClr val="000000"/>
                </a:solidFill>
              </a:defRPr>
            </a:pPr>
            <a:r>
              <a:rPr sz="50000" b="1">
                <a:solidFill>
                  <a:srgbClr val="FFCF75"/>
                </a:solidFill>
              </a:rPr>
              <a:t>”</a:t>
            </a:r>
          </a:p>
        </p:txBody>
      </p:sp>
      <p:sp>
        <p:nvSpPr>
          <p:cNvPr id="165" name="Shape 165"/>
          <p:cNvSpPr/>
          <p:nvPr/>
        </p:nvSpPr>
        <p:spPr>
          <a:xfrm>
            <a:off x="1778000" y="3880048"/>
            <a:ext cx="20828000" cy="940541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488461" lvl="0" indent="-488461" algn="l">
              <a:lnSpc>
                <a:spcPct val="140000"/>
              </a:lnSpc>
              <a:buSzPct val="75000"/>
              <a:buChar char="•"/>
              <a:defRPr sz="1800"/>
            </a:pPr>
            <a:r>
              <a:rPr sz="4000" b="1" dirty="0">
                <a:latin typeface="Helvetica"/>
                <a:ea typeface="Helvetica"/>
                <a:cs typeface="Helvetica"/>
                <a:sym typeface="Helvetica"/>
              </a:rPr>
              <a:t>Women’s rights organizations not on the radar</a:t>
            </a:r>
            <a:r>
              <a:rPr sz="4000" dirty="0">
                <a:latin typeface="Helvetica"/>
                <a:ea typeface="Helvetica"/>
                <a:cs typeface="Helvetica"/>
                <a:sym typeface="Helvetica"/>
              </a:rPr>
              <a:t>: Limited relationships, </a:t>
            </a:r>
            <a:br>
              <a:rPr sz="4000" dirty="0">
                <a:latin typeface="Helvetica"/>
                <a:ea typeface="Helvetica"/>
                <a:cs typeface="Helvetica"/>
                <a:sym typeface="Helvetica"/>
              </a:rPr>
            </a:br>
            <a:r>
              <a:rPr sz="4000" dirty="0">
                <a:latin typeface="Helvetica"/>
                <a:ea typeface="Helvetica"/>
                <a:cs typeface="Helvetica"/>
                <a:sym typeface="Helvetica"/>
              </a:rPr>
              <a:t>yet women’s organizations are critical to informing effective strategies from </a:t>
            </a:r>
            <a:br>
              <a:rPr sz="4000" dirty="0">
                <a:latin typeface="Helvetica"/>
                <a:ea typeface="Helvetica"/>
                <a:cs typeface="Helvetica"/>
                <a:sym typeface="Helvetica"/>
              </a:rPr>
            </a:br>
            <a:r>
              <a:rPr sz="4000" dirty="0">
                <a:latin typeface="Helvetica"/>
                <a:ea typeface="Helvetica"/>
                <a:cs typeface="Helvetica"/>
                <a:sym typeface="Helvetica"/>
              </a:rPr>
              <a:t>past experience and </a:t>
            </a:r>
            <a:r>
              <a:rPr sz="4000" dirty="0" err="1">
                <a:latin typeface="Helvetica"/>
                <a:ea typeface="Helvetica"/>
                <a:cs typeface="Helvetica"/>
                <a:sym typeface="Helvetica"/>
              </a:rPr>
              <a:t>learnings</a:t>
            </a:r>
            <a:endParaRPr sz="4000" dirty="0">
              <a:latin typeface="Helvetica"/>
              <a:ea typeface="Helvetica"/>
              <a:cs typeface="Helvetica"/>
              <a:sym typeface="Helvetica"/>
            </a:endParaRPr>
          </a:p>
          <a:p>
            <a:pPr marL="488461" lvl="0" indent="-488461" algn="l">
              <a:lnSpc>
                <a:spcPct val="140000"/>
              </a:lnSpc>
              <a:buSzPct val="75000"/>
              <a:buChar char="•"/>
              <a:defRPr sz="1800"/>
            </a:pPr>
            <a:r>
              <a:rPr sz="4000" dirty="0">
                <a:latin typeface="Helvetica"/>
                <a:ea typeface="Helvetica"/>
                <a:cs typeface="Helvetica"/>
                <a:sym typeface="Helvetica"/>
              </a:rPr>
              <a:t>Full operations of a particular actor are not always coherent and consistent </a:t>
            </a:r>
            <a:br>
              <a:rPr sz="4000" dirty="0">
                <a:latin typeface="Helvetica"/>
                <a:ea typeface="Helvetica"/>
                <a:cs typeface="Helvetica"/>
                <a:sym typeface="Helvetica"/>
              </a:rPr>
            </a:br>
            <a:r>
              <a:rPr sz="4000" dirty="0">
                <a:latin typeface="Helvetica"/>
                <a:ea typeface="Helvetica"/>
                <a:cs typeface="Helvetica"/>
                <a:sym typeface="Helvetica"/>
              </a:rPr>
              <a:t>with the stated social mission</a:t>
            </a:r>
          </a:p>
          <a:p>
            <a:pPr marL="488461" lvl="0" indent="-488461" algn="l">
              <a:lnSpc>
                <a:spcPct val="130000"/>
              </a:lnSpc>
              <a:buSzPct val="75000"/>
              <a:buChar char="•"/>
              <a:defRPr sz="1800"/>
            </a:pPr>
            <a:endParaRPr sz="4000" dirty="0">
              <a:latin typeface="Helvetica"/>
              <a:ea typeface="Helvetica"/>
              <a:cs typeface="Helvetica"/>
              <a:sym typeface="Helvetica"/>
            </a:endParaRPr>
          </a:p>
          <a:p>
            <a:pPr lvl="0">
              <a:defRPr sz="1800"/>
            </a:pPr>
            <a:r>
              <a:rPr sz="5000" b="1" dirty="0">
                <a:solidFill>
                  <a:srgbClr val="FFFFFF"/>
                </a:solidFill>
                <a:latin typeface="Arial Rounded MT Bold"/>
                <a:ea typeface="Arial Rounded MT Bold"/>
                <a:cs typeface="Arial Rounded MT Bold"/>
                <a:sym typeface="Arial Rounded MT Bold"/>
              </a:rPr>
              <a:t>The one key problem we need to address is that the internal </a:t>
            </a:r>
            <a:r>
              <a:rPr sz="5000" b="1" dirty="0" err="1">
                <a:solidFill>
                  <a:srgbClr val="FFFFFF"/>
                </a:solidFill>
                <a:latin typeface="Arial Rounded MT Bold"/>
                <a:ea typeface="Arial Rounded MT Bold"/>
                <a:cs typeface="Arial Rounded MT Bold"/>
                <a:sym typeface="Arial Rounded MT Bold"/>
              </a:rPr>
              <a:t>behaviour</a:t>
            </a:r>
            <a:r>
              <a:rPr sz="5000" b="1" dirty="0">
                <a:solidFill>
                  <a:srgbClr val="FFFFFF"/>
                </a:solidFill>
                <a:latin typeface="Arial Rounded MT Bold"/>
                <a:ea typeface="Arial Rounded MT Bold"/>
                <a:cs typeface="Arial Rounded MT Bold"/>
                <a:sym typeface="Arial Rounded MT Bold"/>
              </a:rPr>
              <a:t> of a corporation is not necessarily linked to the </a:t>
            </a:r>
            <a:br>
              <a:rPr sz="5000" b="1" dirty="0">
                <a:solidFill>
                  <a:srgbClr val="FFFFFF"/>
                </a:solidFill>
                <a:latin typeface="Arial Rounded MT Bold"/>
                <a:ea typeface="Arial Rounded MT Bold"/>
                <a:cs typeface="Arial Rounded MT Bold"/>
                <a:sym typeface="Arial Rounded MT Bold"/>
              </a:rPr>
            </a:br>
            <a:r>
              <a:rPr sz="5000" b="1" dirty="0">
                <a:solidFill>
                  <a:srgbClr val="FFFFFF"/>
                </a:solidFill>
                <a:latin typeface="Arial Rounded MT Bold"/>
                <a:ea typeface="Arial Rounded MT Bold"/>
                <a:cs typeface="Arial Rounded MT Bold"/>
                <a:sym typeface="Arial Rounded MT Bold"/>
              </a:rPr>
              <a:t>external </a:t>
            </a:r>
            <a:r>
              <a:rPr sz="5000" b="1" dirty="0" err="1">
                <a:solidFill>
                  <a:srgbClr val="FFFFFF"/>
                </a:solidFill>
                <a:latin typeface="Arial Rounded MT Bold"/>
                <a:ea typeface="Arial Rounded MT Bold"/>
                <a:cs typeface="Arial Rounded MT Bold"/>
                <a:sym typeface="Arial Rounded MT Bold"/>
              </a:rPr>
              <a:t>behaviour</a:t>
            </a:r>
            <a:r>
              <a:rPr sz="5000" b="1" dirty="0">
                <a:solidFill>
                  <a:srgbClr val="FFFFFF"/>
                </a:solidFill>
                <a:latin typeface="Arial Rounded MT Bold"/>
                <a:ea typeface="Arial Rounded MT Bold"/>
                <a:cs typeface="Arial Rounded MT Bold"/>
                <a:sym typeface="Arial Rounded MT Bold"/>
              </a:rPr>
              <a:t> of the foundation arm.  There needs to be an evolution in the thinking of women’s organizations to ensure </a:t>
            </a:r>
            <a:br>
              <a:rPr sz="5000" b="1" dirty="0">
                <a:solidFill>
                  <a:srgbClr val="FFFFFF"/>
                </a:solidFill>
                <a:latin typeface="Arial Rounded MT Bold"/>
                <a:ea typeface="Arial Rounded MT Bold"/>
                <a:cs typeface="Arial Rounded MT Bold"/>
                <a:sym typeface="Arial Rounded MT Bold"/>
              </a:rPr>
            </a:br>
            <a:r>
              <a:rPr sz="5000" b="1" dirty="0">
                <a:solidFill>
                  <a:srgbClr val="FFFFFF"/>
                </a:solidFill>
                <a:latin typeface="Arial Rounded MT Bold"/>
                <a:ea typeface="Arial Rounded MT Bold"/>
                <a:cs typeface="Arial Rounded MT Bold"/>
                <a:sym typeface="Arial Rounded MT Bold"/>
              </a:rPr>
              <a:t>these different changes are more connected, and demanded.</a:t>
            </a:r>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FundBG-2tone.jpg"/>
          <p:cNvPicPr/>
          <p:nvPr/>
        </p:nvPicPr>
        <p:blipFill>
          <a:blip r:embed="rId3">
            <a:extLst/>
          </a:blip>
          <a:srcRect l="862" t="48574" r="862" b="37287"/>
          <a:stretch>
            <a:fillRect/>
          </a:stretch>
        </p:blipFill>
        <p:spPr>
          <a:xfrm>
            <a:off x="-28511" y="-16768"/>
            <a:ext cx="24441022" cy="2892038"/>
          </a:xfrm>
          <a:prstGeom prst="rect">
            <a:avLst/>
          </a:prstGeom>
          <a:ln w="12700">
            <a:miter lim="400000"/>
          </a:ln>
        </p:spPr>
      </p:pic>
      <p:sp>
        <p:nvSpPr>
          <p:cNvPr id="168" name="Shape 168"/>
          <p:cNvSpPr>
            <a:spLocks noGrp="1"/>
          </p:cNvSpPr>
          <p:nvPr>
            <p:ph type="title"/>
          </p:nvPr>
        </p:nvSpPr>
        <p:spPr>
          <a:xfrm>
            <a:off x="1778000" y="1041400"/>
            <a:ext cx="20463967" cy="2164531"/>
          </a:xfrm>
          <a:prstGeom prst="rect">
            <a:avLst/>
          </a:prstGeom>
        </p:spPr>
        <p:txBody>
          <a:bodyPr anchor="t"/>
          <a:lstStyle>
            <a:lvl1pPr>
              <a:lnSpc>
                <a:spcPct val="80000"/>
              </a:lnSpc>
              <a:defRPr sz="9000" b="1">
                <a:solidFill>
                  <a:srgbClr val="FFFFFF"/>
                </a:solidFill>
                <a:latin typeface="Helvetica"/>
                <a:ea typeface="Helvetica"/>
                <a:cs typeface="Helvetica"/>
                <a:sym typeface="Helvetica"/>
              </a:defRPr>
            </a:lvl1pPr>
          </a:lstStyle>
          <a:p>
            <a:pPr lvl="0">
              <a:defRPr sz="1800" b="0">
                <a:solidFill>
                  <a:srgbClr val="000000"/>
                </a:solidFill>
              </a:defRPr>
            </a:pPr>
            <a:r>
              <a:rPr sz="9000" b="1">
                <a:solidFill>
                  <a:srgbClr val="FFFFFF"/>
                </a:solidFill>
              </a:rPr>
              <a:t>Opportunities for New Conversations</a:t>
            </a:r>
          </a:p>
        </p:txBody>
      </p:sp>
      <p:sp>
        <p:nvSpPr>
          <p:cNvPr id="169" name="Shape 169"/>
          <p:cNvSpPr/>
          <p:nvPr/>
        </p:nvSpPr>
        <p:spPr>
          <a:xfrm>
            <a:off x="17883882" y="88900"/>
            <a:ext cx="6057603" cy="10855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defRPr sz="1800"/>
            </a:pPr>
            <a:r>
              <a:rPr sz="3000">
                <a:solidFill>
                  <a:srgbClr val="FFFFFF"/>
                </a:solidFill>
                <a:latin typeface="Helvetica"/>
                <a:ea typeface="Helvetica"/>
                <a:cs typeface="Helvetica"/>
                <a:sym typeface="Helvetica"/>
              </a:rPr>
              <a:t>MAY 2014</a:t>
            </a:r>
            <a:r>
              <a:rPr sz="4000">
                <a:solidFill>
                  <a:srgbClr val="FFFFFF"/>
                </a:solidFill>
                <a:latin typeface="Helvetica"/>
                <a:ea typeface="Helvetica"/>
                <a:cs typeface="Helvetica"/>
                <a:sym typeface="Helvetica"/>
              </a:rPr>
              <a:t>    </a:t>
            </a:r>
            <a:r>
              <a:rPr sz="4000" b="1">
                <a:solidFill>
                  <a:srgbClr val="FFFFFF"/>
                </a:solidFill>
                <a:latin typeface="Helvetica"/>
                <a:ea typeface="Helvetica"/>
                <a:cs typeface="Helvetica"/>
                <a:sym typeface="Helvetica"/>
              </a:rPr>
              <a:t>www.awid.org</a:t>
            </a:r>
          </a:p>
        </p:txBody>
      </p:sp>
      <p:sp>
        <p:nvSpPr>
          <p:cNvPr id="170" name="Shape 170"/>
          <p:cNvSpPr/>
          <p:nvPr/>
        </p:nvSpPr>
        <p:spPr>
          <a:xfrm>
            <a:off x="1789707" y="3393612"/>
            <a:ext cx="20855386" cy="2784873"/>
          </a:xfrm>
          <a:custGeom>
            <a:avLst/>
            <a:gdLst/>
            <a:ahLst/>
            <a:cxnLst>
              <a:cxn ang="0">
                <a:pos x="wd2" y="hd2"/>
              </a:cxn>
              <a:cxn ang="5400000">
                <a:pos x="wd2" y="hd2"/>
              </a:cxn>
              <a:cxn ang="10800000">
                <a:pos x="wd2" y="hd2"/>
              </a:cxn>
              <a:cxn ang="16200000">
                <a:pos x="wd2" y="hd2"/>
              </a:cxn>
            </a:cxnLst>
            <a:rect l="0" t="0" r="r" b="b"/>
            <a:pathLst>
              <a:path w="21600" h="21600" extrusionOk="0">
                <a:moveTo>
                  <a:pt x="308" y="0"/>
                </a:moveTo>
                <a:cubicBezTo>
                  <a:pt x="138" y="0"/>
                  <a:pt x="0" y="1032"/>
                  <a:pt x="0" y="2306"/>
                </a:cubicBezTo>
                <a:lnTo>
                  <a:pt x="0" y="12110"/>
                </a:lnTo>
                <a:cubicBezTo>
                  <a:pt x="0" y="13383"/>
                  <a:pt x="138" y="14415"/>
                  <a:pt x="308" y="14415"/>
                </a:cubicBezTo>
                <a:lnTo>
                  <a:pt x="601" y="14415"/>
                </a:lnTo>
                <a:lnTo>
                  <a:pt x="1043" y="21600"/>
                </a:lnTo>
                <a:lnTo>
                  <a:pt x="1486" y="14415"/>
                </a:lnTo>
                <a:lnTo>
                  <a:pt x="21292" y="14415"/>
                </a:lnTo>
                <a:cubicBezTo>
                  <a:pt x="21462" y="14415"/>
                  <a:pt x="21600" y="13383"/>
                  <a:pt x="21600" y="12110"/>
                </a:cubicBezTo>
                <a:lnTo>
                  <a:pt x="21600" y="2306"/>
                </a:lnTo>
                <a:cubicBezTo>
                  <a:pt x="21600" y="1032"/>
                  <a:pt x="21462" y="0"/>
                  <a:pt x="21292" y="0"/>
                </a:cubicBezTo>
                <a:lnTo>
                  <a:pt x="308" y="0"/>
                </a:lnTo>
                <a:close/>
              </a:path>
            </a:pathLst>
          </a:custGeom>
          <a:ln w="63500">
            <a:solidFill>
              <a:srgbClr val="DE6A10"/>
            </a:solidFill>
            <a:miter lim="400000"/>
          </a:ln>
        </p:spPr>
        <p:txBody>
          <a:bodyPr lIns="0" tIns="0" rIns="0" bIns="0" anchor="ctr"/>
          <a:lstStyle/>
          <a:p>
            <a:pPr lvl="0">
              <a:defRPr sz="3200"/>
            </a:pPr>
            <a:endParaRPr/>
          </a:p>
        </p:txBody>
      </p:sp>
      <p:sp>
        <p:nvSpPr>
          <p:cNvPr id="171" name="Shape 171"/>
          <p:cNvSpPr/>
          <p:nvPr/>
        </p:nvSpPr>
        <p:spPr>
          <a:xfrm>
            <a:off x="2612615" y="3868291"/>
            <a:ext cx="19209570"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500">
                <a:solidFill>
                  <a:srgbClr val="DE6A10"/>
                </a:solidFill>
                <a:latin typeface="Helvetica"/>
                <a:ea typeface="Helvetica"/>
                <a:cs typeface="Helvetica"/>
                <a:sym typeface="Helvetica"/>
              </a:defRPr>
            </a:lvl1pPr>
          </a:lstStyle>
          <a:p>
            <a:pPr lvl="0">
              <a:defRPr sz="1800">
                <a:solidFill>
                  <a:srgbClr val="000000"/>
                </a:solidFill>
              </a:defRPr>
            </a:pPr>
            <a:r>
              <a:rPr sz="5500">
                <a:solidFill>
                  <a:srgbClr val="DE6A10"/>
                </a:solidFill>
              </a:rPr>
              <a:t>Collective Engagement, Allowing for Diverse Roles </a:t>
            </a:r>
          </a:p>
        </p:txBody>
      </p:sp>
      <p:sp>
        <p:nvSpPr>
          <p:cNvPr id="172" name="Shape 172"/>
          <p:cNvSpPr/>
          <p:nvPr/>
        </p:nvSpPr>
        <p:spPr>
          <a:xfrm>
            <a:off x="3440707" y="5748320"/>
            <a:ext cx="19146045" cy="2784873"/>
          </a:xfrm>
          <a:custGeom>
            <a:avLst/>
            <a:gdLst/>
            <a:ahLst/>
            <a:cxnLst>
              <a:cxn ang="0">
                <a:pos x="wd2" y="hd2"/>
              </a:cxn>
              <a:cxn ang="5400000">
                <a:pos x="wd2" y="hd2"/>
              </a:cxn>
              <a:cxn ang="10800000">
                <a:pos x="wd2" y="hd2"/>
              </a:cxn>
              <a:cxn ang="16200000">
                <a:pos x="wd2" y="hd2"/>
              </a:cxn>
            </a:cxnLst>
            <a:rect l="0" t="0" r="r" b="b"/>
            <a:pathLst>
              <a:path w="21600" h="21600" extrusionOk="0">
                <a:moveTo>
                  <a:pt x="335" y="0"/>
                </a:moveTo>
                <a:cubicBezTo>
                  <a:pt x="150" y="0"/>
                  <a:pt x="0" y="1032"/>
                  <a:pt x="0" y="2306"/>
                </a:cubicBezTo>
                <a:lnTo>
                  <a:pt x="0" y="12110"/>
                </a:lnTo>
                <a:cubicBezTo>
                  <a:pt x="0" y="13383"/>
                  <a:pt x="150" y="14415"/>
                  <a:pt x="335" y="14415"/>
                </a:cubicBezTo>
                <a:lnTo>
                  <a:pt x="655" y="14415"/>
                </a:lnTo>
                <a:lnTo>
                  <a:pt x="1136" y="21600"/>
                </a:lnTo>
                <a:lnTo>
                  <a:pt x="1618" y="14415"/>
                </a:lnTo>
                <a:lnTo>
                  <a:pt x="21265" y="14415"/>
                </a:lnTo>
                <a:cubicBezTo>
                  <a:pt x="21450" y="14415"/>
                  <a:pt x="21600" y="13383"/>
                  <a:pt x="21600" y="12110"/>
                </a:cubicBezTo>
                <a:lnTo>
                  <a:pt x="21600" y="2306"/>
                </a:lnTo>
                <a:cubicBezTo>
                  <a:pt x="21600" y="1032"/>
                  <a:pt x="21450" y="0"/>
                  <a:pt x="21265" y="0"/>
                </a:cubicBezTo>
                <a:lnTo>
                  <a:pt x="335" y="0"/>
                </a:lnTo>
                <a:close/>
              </a:path>
            </a:pathLst>
          </a:custGeom>
          <a:ln w="63500">
            <a:solidFill>
              <a:srgbClr val="DE6A10"/>
            </a:solidFill>
            <a:miter lim="400000"/>
          </a:ln>
        </p:spPr>
        <p:txBody>
          <a:bodyPr lIns="0" tIns="0" rIns="0" bIns="0" anchor="ctr"/>
          <a:lstStyle/>
          <a:p>
            <a:pPr lvl="0">
              <a:defRPr sz="3200"/>
            </a:pPr>
            <a:endParaRPr/>
          </a:p>
        </p:txBody>
      </p:sp>
      <p:sp>
        <p:nvSpPr>
          <p:cNvPr id="173" name="Shape 173"/>
          <p:cNvSpPr/>
          <p:nvPr/>
        </p:nvSpPr>
        <p:spPr>
          <a:xfrm>
            <a:off x="4263615" y="6197599"/>
            <a:ext cx="19209570"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500">
                <a:solidFill>
                  <a:srgbClr val="DE6A10"/>
                </a:solidFill>
                <a:latin typeface="Helvetica"/>
                <a:ea typeface="Helvetica"/>
                <a:cs typeface="Helvetica"/>
                <a:sym typeface="Helvetica"/>
              </a:defRPr>
            </a:lvl1pPr>
          </a:lstStyle>
          <a:p>
            <a:pPr lvl="0">
              <a:defRPr sz="1800">
                <a:solidFill>
                  <a:srgbClr val="000000"/>
                </a:solidFill>
              </a:defRPr>
            </a:pPr>
            <a:r>
              <a:rPr sz="5500">
                <a:solidFill>
                  <a:srgbClr val="DE6A10"/>
                </a:solidFill>
              </a:rPr>
              <a:t>Compatibility of Purpose</a:t>
            </a:r>
          </a:p>
        </p:txBody>
      </p:sp>
      <p:sp>
        <p:nvSpPr>
          <p:cNvPr id="174" name="Shape 174"/>
          <p:cNvSpPr/>
          <p:nvPr/>
        </p:nvSpPr>
        <p:spPr>
          <a:xfrm>
            <a:off x="5117107" y="8143306"/>
            <a:ext cx="17502586" cy="2784873"/>
          </a:xfrm>
          <a:custGeom>
            <a:avLst/>
            <a:gdLst/>
            <a:ahLst/>
            <a:cxnLst>
              <a:cxn ang="0">
                <a:pos x="wd2" y="hd2"/>
              </a:cxn>
              <a:cxn ang="5400000">
                <a:pos x="wd2" y="hd2"/>
              </a:cxn>
              <a:cxn ang="10800000">
                <a:pos x="wd2" y="hd2"/>
              </a:cxn>
              <a:cxn ang="16200000">
                <a:pos x="wd2" y="hd2"/>
              </a:cxn>
            </a:cxnLst>
            <a:rect l="0" t="0" r="r" b="b"/>
            <a:pathLst>
              <a:path w="21600" h="21600" extrusionOk="0">
                <a:moveTo>
                  <a:pt x="367" y="0"/>
                </a:moveTo>
                <a:cubicBezTo>
                  <a:pt x="164" y="0"/>
                  <a:pt x="0" y="1032"/>
                  <a:pt x="0" y="2306"/>
                </a:cubicBezTo>
                <a:lnTo>
                  <a:pt x="0" y="12110"/>
                </a:lnTo>
                <a:cubicBezTo>
                  <a:pt x="0" y="13383"/>
                  <a:pt x="164" y="14415"/>
                  <a:pt x="367" y="14415"/>
                </a:cubicBezTo>
                <a:lnTo>
                  <a:pt x="716" y="14415"/>
                </a:lnTo>
                <a:lnTo>
                  <a:pt x="1243" y="21600"/>
                </a:lnTo>
                <a:lnTo>
                  <a:pt x="1770" y="14415"/>
                </a:lnTo>
                <a:lnTo>
                  <a:pt x="21233" y="14415"/>
                </a:lnTo>
                <a:cubicBezTo>
                  <a:pt x="21436" y="14415"/>
                  <a:pt x="21600" y="13383"/>
                  <a:pt x="21600" y="12110"/>
                </a:cubicBezTo>
                <a:lnTo>
                  <a:pt x="21600" y="2306"/>
                </a:lnTo>
                <a:cubicBezTo>
                  <a:pt x="21600" y="1032"/>
                  <a:pt x="21436" y="0"/>
                  <a:pt x="21233" y="0"/>
                </a:cubicBezTo>
                <a:lnTo>
                  <a:pt x="367" y="0"/>
                </a:lnTo>
                <a:close/>
              </a:path>
            </a:pathLst>
          </a:custGeom>
          <a:ln w="63500">
            <a:solidFill>
              <a:srgbClr val="DE6A10"/>
            </a:solidFill>
            <a:miter lim="400000"/>
          </a:ln>
        </p:spPr>
        <p:txBody>
          <a:bodyPr lIns="0" tIns="0" rIns="0" bIns="0" anchor="ctr"/>
          <a:lstStyle/>
          <a:p>
            <a:pPr lvl="0">
              <a:defRPr sz="3200"/>
            </a:pPr>
            <a:endParaRPr/>
          </a:p>
        </p:txBody>
      </p:sp>
      <p:sp>
        <p:nvSpPr>
          <p:cNvPr id="175" name="Shape 175"/>
          <p:cNvSpPr/>
          <p:nvPr/>
        </p:nvSpPr>
        <p:spPr>
          <a:xfrm>
            <a:off x="5940015" y="8592586"/>
            <a:ext cx="19209570"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500">
                <a:solidFill>
                  <a:srgbClr val="DE6A10"/>
                </a:solidFill>
                <a:latin typeface="Helvetica"/>
                <a:ea typeface="Helvetica"/>
                <a:cs typeface="Helvetica"/>
                <a:sym typeface="Helvetica"/>
              </a:defRPr>
            </a:lvl1pPr>
          </a:lstStyle>
          <a:p>
            <a:pPr lvl="0">
              <a:defRPr sz="1800">
                <a:solidFill>
                  <a:srgbClr val="000000"/>
                </a:solidFill>
              </a:defRPr>
            </a:pPr>
            <a:r>
              <a:rPr sz="5500">
                <a:solidFill>
                  <a:srgbClr val="DE6A10"/>
                </a:solidFill>
              </a:rPr>
              <a:t>Room for Negotiation</a:t>
            </a:r>
          </a:p>
        </p:txBody>
      </p:sp>
      <p:sp>
        <p:nvSpPr>
          <p:cNvPr id="176" name="Shape 176"/>
          <p:cNvSpPr/>
          <p:nvPr/>
        </p:nvSpPr>
        <p:spPr>
          <a:xfrm>
            <a:off x="6895107" y="10487493"/>
            <a:ext cx="15754748" cy="2784873"/>
          </a:xfrm>
          <a:custGeom>
            <a:avLst/>
            <a:gdLst/>
            <a:ahLst/>
            <a:cxnLst>
              <a:cxn ang="0">
                <a:pos x="wd2" y="hd2"/>
              </a:cxn>
              <a:cxn ang="5400000">
                <a:pos x="wd2" y="hd2"/>
              </a:cxn>
              <a:cxn ang="10800000">
                <a:pos x="wd2" y="hd2"/>
              </a:cxn>
              <a:cxn ang="16200000">
                <a:pos x="wd2" y="hd2"/>
              </a:cxn>
            </a:cxnLst>
            <a:rect l="0" t="0" r="r" b="b"/>
            <a:pathLst>
              <a:path w="21600" h="21600" extrusionOk="0">
                <a:moveTo>
                  <a:pt x="408" y="0"/>
                </a:moveTo>
                <a:cubicBezTo>
                  <a:pt x="182" y="0"/>
                  <a:pt x="0" y="1032"/>
                  <a:pt x="0" y="2306"/>
                </a:cubicBezTo>
                <a:lnTo>
                  <a:pt x="0" y="12110"/>
                </a:lnTo>
                <a:cubicBezTo>
                  <a:pt x="0" y="13383"/>
                  <a:pt x="182" y="14415"/>
                  <a:pt x="408" y="14415"/>
                </a:cubicBezTo>
                <a:lnTo>
                  <a:pt x="796" y="14415"/>
                </a:lnTo>
                <a:lnTo>
                  <a:pt x="1381" y="21600"/>
                </a:lnTo>
                <a:lnTo>
                  <a:pt x="1966" y="14415"/>
                </a:lnTo>
                <a:lnTo>
                  <a:pt x="21192" y="14415"/>
                </a:lnTo>
                <a:cubicBezTo>
                  <a:pt x="21417" y="14415"/>
                  <a:pt x="21600" y="13383"/>
                  <a:pt x="21600" y="12110"/>
                </a:cubicBezTo>
                <a:lnTo>
                  <a:pt x="21600" y="2306"/>
                </a:lnTo>
                <a:cubicBezTo>
                  <a:pt x="21600" y="1032"/>
                  <a:pt x="21417" y="0"/>
                  <a:pt x="21192" y="0"/>
                </a:cubicBezTo>
                <a:lnTo>
                  <a:pt x="408" y="0"/>
                </a:lnTo>
                <a:close/>
              </a:path>
            </a:pathLst>
          </a:custGeom>
          <a:ln w="63500">
            <a:solidFill>
              <a:srgbClr val="DE6A10"/>
            </a:solidFill>
            <a:miter lim="400000"/>
          </a:ln>
        </p:spPr>
        <p:txBody>
          <a:bodyPr lIns="0" tIns="0" rIns="0" bIns="0" anchor="ctr"/>
          <a:lstStyle/>
          <a:p>
            <a:pPr lvl="0">
              <a:defRPr sz="3200"/>
            </a:pPr>
            <a:endParaRPr/>
          </a:p>
        </p:txBody>
      </p:sp>
      <p:sp>
        <p:nvSpPr>
          <p:cNvPr id="177" name="Shape 177"/>
          <p:cNvSpPr/>
          <p:nvPr/>
        </p:nvSpPr>
        <p:spPr>
          <a:xfrm>
            <a:off x="7718015" y="10936771"/>
            <a:ext cx="19209570"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500">
                <a:solidFill>
                  <a:srgbClr val="DE6A10"/>
                </a:solidFill>
                <a:latin typeface="Helvetica"/>
                <a:ea typeface="Helvetica"/>
                <a:cs typeface="Helvetica"/>
                <a:sym typeface="Helvetica"/>
              </a:defRPr>
            </a:lvl1pPr>
          </a:lstStyle>
          <a:p>
            <a:pPr lvl="0">
              <a:defRPr sz="1800">
                <a:solidFill>
                  <a:srgbClr val="000000"/>
                </a:solidFill>
              </a:defRPr>
            </a:pPr>
            <a:r>
              <a:rPr sz="5500">
                <a:solidFill>
                  <a:srgbClr val="DE6A10"/>
                </a:solidFill>
              </a:rPr>
              <a:t>Mutual Respect</a:t>
            </a:r>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FundBG-2tone.jpg"/>
          <p:cNvPicPr/>
          <p:nvPr/>
        </p:nvPicPr>
        <p:blipFill>
          <a:blip r:embed="rId3">
            <a:extLst/>
          </a:blip>
          <a:srcRect l="657" t="48656" r="657" b="37181"/>
          <a:stretch>
            <a:fillRect/>
          </a:stretch>
        </p:blipFill>
        <p:spPr>
          <a:xfrm>
            <a:off x="-79409" y="99"/>
            <a:ext cx="24542819" cy="2896801"/>
          </a:xfrm>
          <a:prstGeom prst="rect">
            <a:avLst/>
          </a:prstGeom>
          <a:ln w="12700">
            <a:miter lim="400000"/>
          </a:ln>
        </p:spPr>
      </p:pic>
      <p:sp>
        <p:nvSpPr>
          <p:cNvPr id="180" name="Shape 180"/>
          <p:cNvSpPr>
            <a:spLocks noGrp="1"/>
          </p:cNvSpPr>
          <p:nvPr>
            <p:ph type="title"/>
          </p:nvPr>
        </p:nvSpPr>
        <p:spPr>
          <a:xfrm>
            <a:off x="1778000" y="1041400"/>
            <a:ext cx="20463967" cy="2164531"/>
          </a:xfrm>
          <a:prstGeom prst="rect">
            <a:avLst/>
          </a:prstGeom>
        </p:spPr>
        <p:txBody>
          <a:bodyPr anchor="t"/>
          <a:lstStyle/>
          <a:p>
            <a:pPr lvl="0">
              <a:lnSpc>
                <a:spcPct val="80000"/>
              </a:lnSpc>
              <a:defRPr sz="1800"/>
            </a:pPr>
            <a:r>
              <a:rPr sz="10000" b="1" dirty="0">
                <a:solidFill>
                  <a:srgbClr val="FFFFFF"/>
                </a:solidFill>
                <a:latin typeface="Helvetica"/>
                <a:ea typeface="Helvetica"/>
                <a:cs typeface="Helvetica"/>
                <a:sym typeface="Helvetica"/>
              </a:rPr>
              <a:t>Finding </a:t>
            </a:r>
            <a:r>
              <a:rPr sz="10000" b="1" dirty="0" smtClean="0">
                <a:solidFill>
                  <a:srgbClr val="FFFFFF"/>
                </a:solidFill>
                <a:latin typeface="Helvetica"/>
                <a:ea typeface="Helvetica"/>
                <a:cs typeface="Helvetica"/>
                <a:sym typeface="Helvetica"/>
              </a:rPr>
              <a:t>Opportunities</a:t>
            </a:r>
            <a:r>
              <a:rPr sz="8000" dirty="0" smtClean="0">
                <a:solidFill>
                  <a:srgbClr val="FFFFFF"/>
                </a:solidFill>
                <a:latin typeface="Helvetica"/>
                <a:ea typeface="Helvetica"/>
                <a:cs typeface="Helvetica"/>
                <a:sym typeface="Helvetica"/>
              </a:rPr>
              <a:t> (1)</a:t>
            </a:r>
            <a:endParaRPr sz="8000" dirty="0">
              <a:solidFill>
                <a:srgbClr val="FFFFFF"/>
              </a:solidFill>
              <a:latin typeface="Helvetica"/>
              <a:ea typeface="Helvetica"/>
              <a:cs typeface="Helvetica"/>
              <a:sym typeface="Helvetica"/>
            </a:endParaRPr>
          </a:p>
        </p:txBody>
      </p:sp>
      <p:sp>
        <p:nvSpPr>
          <p:cNvPr id="181" name="Shape 181"/>
          <p:cNvSpPr/>
          <p:nvPr/>
        </p:nvSpPr>
        <p:spPr>
          <a:xfrm>
            <a:off x="17883882" y="88900"/>
            <a:ext cx="6057603" cy="10855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defRPr sz="1800"/>
            </a:pPr>
            <a:r>
              <a:rPr sz="3000">
                <a:solidFill>
                  <a:srgbClr val="FFFFFF"/>
                </a:solidFill>
                <a:latin typeface="Helvetica"/>
                <a:ea typeface="Helvetica"/>
                <a:cs typeface="Helvetica"/>
                <a:sym typeface="Helvetica"/>
              </a:rPr>
              <a:t>MAY 2014</a:t>
            </a:r>
            <a:r>
              <a:rPr sz="4000">
                <a:solidFill>
                  <a:srgbClr val="FFFFFF"/>
                </a:solidFill>
                <a:latin typeface="Helvetica"/>
                <a:ea typeface="Helvetica"/>
                <a:cs typeface="Helvetica"/>
                <a:sym typeface="Helvetica"/>
              </a:rPr>
              <a:t>    </a:t>
            </a:r>
            <a:r>
              <a:rPr sz="4000" b="1">
                <a:solidFill>
                  <a:srgbClr val="FFFFFF"/>
                </a:solidFill>
                <a:latin typeface="Helvetica"/>
                <a:ea typeface="Helvetica"/>
                <a:cs typeface="Helvetica"/>
                <a:sym typeface="Helvetica"/>
              </a:rPr>
              <a:t>www.awid.org</a:t>
            </a:r>
          </a:p>
        </p:txBody>
      </p:sp>
      <p:pic>
        <p:nvPicPr>
          <p:cNvPr id="182" name="FundBG-2tone.jpg"/>
          <p:cNvPicPr/>
          <p:nvPr/>
        </p:nvPicPr>
        <p:blipFill>
          <a:blip r:embed="rId3">
            <a:extLst/>
          </a:blip>
          <a:srcRect l="515" r="515" b="70163"/>
          <a:stretch>
            <a:fillRect/>
          </a:stretch>
        </p:blipFill>
        <p:spPr>
          <a:xfrm>
            <a:off x="-9687" y="7709892"/>
            <a:ext cx="24403374" cy="6051064"/>
          </a:xfrm>
          <a:prstGeom prst="rect">
            <a:avLst/>
          </a:prstGeom>
          <a:ln w="12700">
            <a:miter lim="400000"/>
          </a:ln>
        </p:spPr>
      </p:pic>
      <p:sp>
        <p:nvSpPr>
          <p:cNvPr id="183" name="Shape 183"/>
          <p:cNvSpPr/>
          <p:nvPr/>
        </p:nvSpPr>
        <p:spPr>
          <a:xfrm>
            <a:off x="-1393150" y="6206516"/>
            <a:ext cx="5529501" cy="91769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0" b="1">
                <a:solidFill>
                  <a:srgbClr val="FFCF75"/>
                </a:solidFill>
                <a:latin typeface="Helvetica Neue"/>
                <a:ea typeface="Helvetica Neue"/>
                <a:cs typeface="Helvetica Neue"/>
                <a:sym typeface="Helvetica Neue"/>
              </a:defRPr>
            </a:lvl1pPr>
          </a:lstStyle>
          <a:p>
            <a:pPr lvl="0">
              <a:defRPr sz="1800" b="0">
                <a:solidFill>
                  <a:srgbClr val="000000"/>
                </a:solidFill>
              </a:defRPr>
            </a:pPr>
            <a:r>
              <a:rPr sz="60000" b="1">
                <a:solidFill>
                  <a:srgbClr val="FFCF75"/>
                </a:solidFill>
              </a:rPr>
              <a:t>“</a:t>
            </a:r>
          </a:p>
        </p:txBody>
      </p:sp>
      <p:sp>
        <p:nvSpPr>
          <p:cNvPr id="184" name="Shape 184"/>
          <p:cNvSpPr/>
          <p:nvPr/>
        </p:nvSpPr>
        <p:spPr>
          <a:xfrm>
            <a:off x="20234949" y="8695716"/>
            <a:ext cx="5529501" cy="91769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0" b="1">
                <a:solidFill>
                  <a:srgbClr val="FFCF75"/>
                </a:solidFill>
                <a:latin typeface="Helvetica Neue"/>
                <a:ea typeface="Helvetica Neue"/>
                <a:cs typeface="Helvetica Neue"/>
                <a:sym typeface="Helvetica Neue"/>
              </a:defRPr>
            </a:lvl1pPr>
          </a:lstStyle>
          <a:p>
            <a:pPr lvl="0">
              <a:defRPr sz="1800" b="0">
                <a:solidFill>
                  <a:srgbClr val="000000"/>
                </a:solidFill>
              </a:defRPr>
            </a:pPr>
            <a:r>
              <a:rPr sz="60000" b="1">
                <a:solidFill>
                  <a:srgbClr val="FFCF75"/>
                </a:solidFill>
              </a:rPr>
              <a:t>”</a:t>
            </a:r>
          </a:p>
        </p:txBody>
      </p:sp>
      <p:sp>
        <p:nvSpPr>
          <p:cNvPr id="185" name="Shape 185"/>
          <p:cNvSpPr/>
          <p:nvPr/>
        </p:nvSpPr>
        <p:spPr>
          <a:xfrm>
            <a:off x="1778000" y="3880048"/>
            <a:ext cx="20828000" cy="940541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l">
              <a:lnSpc>
                <a:spcPct val="140000"/>
              </a:lnSpc>
              <a:defRPr sz="1800"/>
            </a:pPr>
            <a:r>
              <a:rPr sz="5000" b="1">
                <a:solidFill>
                  <a:srgbClr val="DE6A10"/>
                </a:solidFill>
                <a:latin typeface="Helvetica"/>
                <a:ea typeface="Helvetica"/>
                <a:cs typeface="Helvetica"/>
                <a:sym typeface="Helvetica"/>
              </a:rPr>
              <a:t>Create an effective communication strategy</a:t>
            </a:r>
            <a:endParaRPr sz="4500">
              <a:solidFill>
                <a:srgbClr val="DE6A10"/>
              </a:solidFill>
              <a:latin typeface="Helvetica"/>
              <a:ea typeface="Helvetica"/>
              <a:cs typeface="Helvetica"/>
              <a:sym typeface="Helvetica"/>
            </a:endParaRPr>
          </a:p>
          <a:p>
            <a:pPr marL="488461" lvl="0" indent="-488461" algn="l">
              <a:lnSpc>
                <a:spcPct val="140000"/>
              </a:lnSpc>
              <a:buSzPct val="75000"/>
              <a:buChar char="•"/>
              <a:defRPr sz="1800"/>
            </a:pPr>
            <a:r>
              <a:rPr sz="4000">
                <a:latin typeface="Helvetica"/>
                <a:ea typeface="Helvetica"/>
                <a:cs typeface="Helvetica"/>
                <a:sym typeface="Helvetica"/>
              </a:rPr>
              <a:t>Message the importance of women’s rights and women’s organizing in a compelling </a:t>
            </a:r>
            <a:br>
              <a:rPr sz="4000">
                <a:latin typeface="Helvetica"/>
                <a:ea typeface="Helvetica"/>
                <a:cs typeface="Helvetica"/>
                <a:sym typeface="Helvetica"/>
              </a:rPr>
            </a:br>
            <a:r>
              <a:rPr sz="4000">
                <a:latin typeface="Helvetica"/>
                <a:ea typeface="Helvetica"/>
                <a:cs typeface="Helvetica"/>
                <a:sym typeface="Helvetica"/>
              </a:rPr>
              <a:t>way to actors not familiar with the work</a:t>
            </a:r>
          </a:p>
          <a:p>
            <a:pPr lvl="0" algn="l">
              <a:lnSpc>
                <a:spcPct val="110000"/>
              </a:lnSpc>
              <a:defRPr sz="1800"/>
            </a:pPr>
            <a:endParaRPr sz="4000">
              <a:latin typeface="Helvetica"/>
              <a:ea typeface="Helvetica"/>
              <a:cs typeface="Helvetica"/>
              <a:sym typeface="Helvetica"/>
            </a:endParaRPr>
          </a:p>
          <a:p>
            <a:pPr lvl="0">
              <a:lnSpc>
                <a:spcPct val="120000"/>
              </a:lnSpc>
              <a:defRPr sz="1800"/>
            </a:pPr>
            <a:endParaRPr sz="4500">
              <a:solidFill>
                <a:srgbClr val="FFFFFF"/>
              </a:solidFill>
              <a:latin typeface="Helvetica"/>
              <a:ea typeface="Helvetica"/>
              <a:cs typeface="Helvetica"/>
              <a:sym typeface="Helvetica"/>
            </a:endParaRPr>
          </a:p>
          <a:p>
            <a:pPr lvl="0">
              <a:lnSpc>
                <a:spcPct val="120000"/>
              </a:lnSpc>
              <a:defRPr sz="1800"/>
            </a:pPr>
            <a:endParaRPr sz="4500">
              <a:solidFill>
                <a:srgbClr val="FFFFFF"/>
              </a:solidFill>
              <a:latin typeface="Helvetica"/>
              <a:ea typeface="Helvetica"/>
              <a:cs typeface="Helvetica"/>
              <a:sym typeface="Helvetica"/>
            </a:endParaRPr>
          </a:p>
          <a:p>
            <a:pPr lvl="0">
              <a:lnSpc>
                <a:spcPct val="120000"/>
              </a:lnSpc>
              <a:defRPr sz="1800"/>
            </a:pPr>
            <a:r>
              <a:rPr sz="5000" b="1">
                <a:solidFill>
                  <a:srgbClr val="FFFFFF"/>
                </a:solidFill>
                <a:latin typeface="Arial Rounded MT Bold"/>
                <a:ea typeface="Arial Rounded MT Bold"/>
                <a:cs typeface="Arial Rounded MT Bold"/>
                <a:sym typeface="Arial Rounded MT Bold"/>
              </a:rPr>
              <a:t>At the end of the day, </a:t>
            </a:r>
          </a:p>
          <a:p>
            <a:pPr lvl="0">
              <a:lnSpc>
                <a:spcPct val="120000"/>
              </a:lnSpc>
              <a:defRPr sz="1800"/>
            </a:pPr>
            <a:r>
              <a:rPr sz="5000" b="1">
                <a:solidFill>
                  <a:srgbClr val="FFFFFF"/>
                </a:solidFill>
                <a:latin typeface="Arial Rounded MT Bold"/>
                <a:ea typeface="Arial Rounded MT Bold"/>
                <a:cs typeface="Arial Rounded MT Bold"/>
                <a:sym typeface="Arial Rounded MT Bold"/>
              </a:rPr>
              <a:t>if we really want to move the needle, </a:t>
            </a:r>
          </a:p>
          <a:p>
            <a:pPr lvl="0">
              <a:lnSpc>
                <a:spcPct val="120000"/>
              </a:lnSpc>
              <a:defRPr sz="1800"/>
            </a:pPr>
            <a:r>
              <a:rPr sz="5000" b="1">
                <a:solidFill>
                  <a:srgbClr val="FFFFFF"/>
                </a:solidFill>
                <a:latin typeface="Arial Rounded MT Bold"/>
                <a:ea typeface="Arial Rounded MT Bold"/>
                <a:cs typeface="Arial Rounded MT Bold"/>
                <a:sym typeface="Arial Rounded MT Bold"/>
              </a:rPr>
              <a:t>it’s about how to talk about women’s rights to </a:t>
            </a:r>
          </a:p>
          <a:p>
            <a:pPr lvl="0">
              <a:lnSpc>
                <a:spcPct val="120000"/>
              </a:lnSpc>
              <a:defRPr sz="1800"/>
            </a:pPr>
            <a:r>
              <a:rPr sz="5000" b="1">
                <a:solidFill>
                  <a:srgbClr val="FFFFFF"/>
                </a:solidFill>
                <a:latin typeface="Arial Rounded MT Bold"/>
                <a:ea typeface="Arial Rounded MT Bold"/>
                <a:cs typeface="Arial Rounded MT Bold"/>
                <a:sym typeface="Arial Rounded MT Bold"/>
              </a:rPr>
              <a:t>an audience thinking about bottom line.</a:t>
            </a:r>
          </a:p>
        </p:txBody>
      </p:sp>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FundBG-2tone.jpg"/>
          <p:cNvPicPr/>
          <p:nvPr/>
        </p:nvPicPr>
        <p:blipFill>
          <a:blip r:embed="rId3">
            <a:extLst/>
          </a:blip>
          <a:srcRect l="964" t="48582" r="964" b="37191"/>
          <a:stretch>
            <a:fillRect/>
          </a:stretch>
        </p:blipFill>
        <p:spPr>
          <a:xfrm>
            <a:off x="-3111" y="-15081"/>
            <a:ext cx="24390221" cy="2909996"/>
          </a:xfrm>
          <a:prstGeom prst="rect">
            <a:avLst/>
          </a:prstGeom>
          <a:ln w="12700">
            <a:miter lim="400000"/>
          </a:ln>
        </p:spPr>
      </p:pic>
      <p:sp>
        <p:nvSpPr>
          <p:cNvPr id="188" name="Shape 188"/>
          <p:cNvSpPr>
            <a:spLocks noGrp="1"/>
          </p:cNvSpPr>
          <p:nvPr>
            <p:ph type="title"/>
          </p:nvPr>
        </p:nvSpPr>
        <p:spPr>
          <a:xfrm>
            <a:off x="1778000" y="1041400"/>
            <a:ext cx="20463967" cy="2164531"/>
          </a:xfrm>
          <a:prstGeom prst="rect">
            <a:avLst/>
          </a:prstGeom>
        </p:spPr>
        <p:txBody>
          <a:bodyPr anchor="t"/>
          <a:lstStyle/>
          <a:p>
            <a:pPr lvl="0">
              <a:lnSpc>
                <a:spcPct val="80000"/>
              </a:lnSpc>
              <a:defRPr sz="1800"/>
            </a:pPr>
            <a:r>
              <a:rPr sz="10000" b="1">
                <a:solidFill>
                  <a:srgbClr val="FFFFFF"/>
                </a:solidFill>
                <a:latin typeface="Helvetica"/>
                <a:ea typeface="Helvetica"/>
                <a:cs typeface="Helvetica"/>
                <a:sym typeface="Helvetica"/>
              </a:rPr>
              <a:t>Finding Opportunities</a:t>
            </a:r>
            <a:r>
              <a:rPr sz="8000">
                <a:solidFill>
                  <a:srgbClr val="FFFFFF"/>
                </a:solidFill>
                <a:latin typeface="Helvetica"/>
                <a:ea typeface="Helvetica"/>
                <a:cs typeface="Helvetica"/>
                <a:sym typeface="Helvetica"/>
              </a:rPr>
              <a:t> (2)</a:t>
            </a:r>
          </a:p>
        </p:txBody>
      </p:sp>
      <p:sp>
        <p:nvSpPr>
          <p:cNvPr id="189" name="Shape 189"/>
          <p:cNvSpPr/>
          <p:nvPr/>
        </p:nvSpPr>
        <p:spPr>
          <a:xfrm>
            <a:off x="1778000" y="3880048"/>
            <a:ext cx="20828000" cy="940541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l">
              <a:lnSpc>
                <a:spcPct val="140000"/>
              </a:lnSpc>
              <a:defRPr sz="1800"/>
            </a:pPr>
            <a:r>
              <a:rPr sz="5000" b="1">
                <a:solidFill>
                  <a:srgbClr val="DE6A10"/>
                </a:solidFill>
                <a:latin typeface="Helvetica"/>
                <a:ea typeface="Helvetica"/>
                <a:cs typeface="Helvetica"/>
                <a:sym typeface="Helvetica"/>
              </a:rPr>
              <a:t>Create a coherent approach</a:t>
            </a:r>
            <a:endParaRPr sz="4500">
              <a:solidFill>
                <a:srgbClr val="DE6A10"/>
              </a:solidFill>
              <a:latin typeface="Helvetica"/>
              <a:ea typeface="Helvetica"/>
              <a:cs typeface="Helvetica"/>
              <a:sym typeface="Helvetica"/>
            </a:endParaRPr>
          </a:p>
          <a:p>
            <a:pPr marL="488461" lvl="0" indent="-488461" algn="l">
              <a:lnSpc>
                <a:spcPct val="140000"/>
              </a:lnSpc>
              <a:buSzPct val="75000"/>
              <a:buChar char="•"/>
              <a:defRPr sz="1800"/>
            </a:pPr>
            <a:r>
              <a:rPr sz="4000">
                <a:latin typeface="Helvetica"/>
                <a:ea typeface="Helvetica"/>
                <a:cs typeface="Helvetica"/>
                <a:sym typeface="Helvetica"/>
              </a:rPr>
              <a:t>Labor unions and labor rights activists have been critically engaging the corporate </a:t>
            </a:r>
            <a:br>
              <a:rPr sz="4000">
                <a:latin typeface="Helvetica"/>
                <a:ea typeface="Helvetica"/>
                <a:cs typeface="Helvetica"/>
                <a:sym typeface="Helvetica"/>
              </a:rPr>
            </a:br>
            <a:r>
              <a:rPr sz="4000">
                <a:latin typeface="Helvetica"/>
                <a:ea typeface="Helvetica"/>
                <a:cs typeface="Helvetica"/>
                <a:sym typeface="Helvetica"/>
              </a:rPr>
              <a:t>sector for decades, need to be well-informed on the on-going work and activism of </a:t>
            </a:r>
            <a:br>
              <a:rPr sz="4000">
                <a:latin typeface="Helvetica"/>
                <a:ea typeface="Helvetica"/>
                <a:cs typeface="Helvetica"/>
                <a:sym typeface="Helvetica"/>
              </a:rPr>
            </a:br>
            <a:r>
              <a:rPr sz="4000">
                <a:latin typeface="Helvetica"/>
                <a:ea typeface="Helvetica"/>
                <a:cs typeface="Helvetica"/>
                <a:sym typeface="Helvetica"/>
              </a:rPr>
              <a:t>labor rights allies</a:t>
            </a:r>
          </a:p>
          <a:p>
            <a:pPr lvl="0" algn="l">
              <a:lnSpc>
                <a:spcPct val="140000"/>
              </a:lnSpc>
              <a:defRPr sz="1800"/>
            </a:pPr>
            <a:endParaRPr sz="4000">
              <a:latin typeface="Helvetica"/>
              <a:ea typeface="Helvetica"/>
              <a:cs typeface="Helvetica"/>
              <a:sym typeface="Helvetica"/>
            </a:endParaRPr>
          </a:p>
          <a:p>
            <a:pPr lvl="0" algn="l">
              <a:lnSpc>
                <a:spcPct val="140000"/>
              </a:lnSpc>
              <a:defRPr sz="1800"/>
            </a:pPr>
            <a:r>
              <a:rPr sz="5000" b="1">
                <a:solidFill>
                  <a:srgbClr val="DE6A10"/>
                </a:solidFill>
                <a:latin typeface="Helvetica"/>
                <a:ea typeface="Helvetica"/>
                <a:cs typeface="Helvetica"/>
                <a:sym typeface="Helvetica"/>
              </a:rPr>
              <a:t>Engage in relevant agenda setting spaces and debates</a:t>
            </a:r>
            <a:endParaRPr sz="4500">
              <a:solidFill>
                <a:srgbClr val="DE6A10"/>
              </a:solidFill>
              <a:latin typeface="Helvetica"/>
              <a:ea typeface="Helvetica"/>
              <a:cs typeface="Helvetica"/>
              <a:sym typeface="Helvetica"/>
            </a:endParaRPr>
          </a:p>
          <a:p>
            <a:pPr marL="488461" lvl="0" indent="-488461" algn="l">
              <a:lnSpc>
                <a:spcPct val="140000"/>
              </a:lnSpc>
              <a:buSzPct val="75000"/>
              <a:buChar char="•"/>
              <a:defRPr sz="1800"/>
            </a:pPr>
            <a:r>
              <a:rPr sz="4000">
                <a:latin typeface="Helvetica"/>
                <a:ea typeface="Helvetica"/>
                <a:cs typeface="Helvetica"/>
                <a:sym typeface="Helvetica"/>
              </a:rPr>
              <a:t>Expand ways in which ‘women’s issues’ and ‘women and girls’ are portrayed </a:t>
            </a:r>
          </a:p>
        </p:txBody>
      </p:sp>
      <p:sp>
        <p:nvSpPr>
          <p:cNvPr id="190" name="Shape 190"/>
          <p:cNvSpPr/>
          <p:nvPr/>
        </p:nvSpPr>
        <p:spPr>
          <a:xfrm>
            <a:off x="17883882" y="88900"/>
            <a:ext cx="6057603" cy="10855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defRPr sz="1800"/>
            </a:pPr>
            <a:r>
              <a:rPr sz="3000">
                <a:solidFill>
                  <a:srgbClr val="FFFFFF"/>
                </a:solidFill>
                <a:latin typeface="Helvetica"/>
                <a:ea typeface="Helvetica"/>
                <a:cs typeface="Helvetica"/>
                <a:sym typeface="Helvetica"/>
              </a:rPr>
              <a:t>MAY 2014</a:t>
            </a:r>
            <a:r>
              <a:rPr sz="4000">
                <a:solidFill>
                  <a:srgbClr val="FFFFFF"/>
                </a:solidFill>
                <a:latin typeface="Helvetica"/>
                <a:ea typeface="Helvetica"/>
                <a:cs typeface="Helvetica"/>
                <a:sym typeface="Helvetica"/>
              </a:rPr>
              <a:t>    </a:t>
            </a:r>
            <a:r>
              <a:rPr sz="4000" b="1">
                <a:solidFill>
                  <a:srgbClr val="FFFFFF"/>
                </a:solidFill>
                <a:latin typeface="Helvetica"/>
                <a:ea typeface="Helvetica"/>
                <a:cs typeface="Helvetica"/>
                <a:sym typeface="Helvetica"/>
              </a:rPr>
              <a:t>www.awid.org</a:t>
            </a: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FundBG-2tone.jpg"/>
          <p:cNvPicPr/>
          <p:nvPr/>
        </p:nvPicPr>
        <p:blipFill>
          <a:blip r:embed="rId3">
            <a:extLst/>
          </a:blip>
          <a:srcRect l="964" t="48582" r="964" b="37191"/>
          <a:stretch>
            <a:fillRect/>
          </a:stretch>
        </p:blipFill>
        <p:spPr>
          <a:xfrm>
            <a:off x="-3111" y="-15081"/>
            <a:ext cx="24390221" cy="2909996"/>
          </a:xfrm>
          <a:prstGeom prst="rect">
            <a:avLst/>
          </a:prstGeom>
          <a:ln w="12700">
            <a:miter lim="400000"/>
          </a:ln>
        </p:spPr>
      </p:pic>
      <p:sp>
        <p:nvSpPr>
          <p:cNvPr id="194" name="Shape 194"/>
          <p:cNvSpPr>
            <a:spLocks noGrp="1"/>
          </p:cNvSpPr>
          <p:nvPr>
            <p:ph type="title"/>
          </p:nvPr>
        </p:nvSpPr>
        <p:spPr>
          <a:xfrm>
            <a:off x="1778000" y="1041400"/>
            <a:ext cx="20463967" cy="2164531"/>
          </a:xfrm>
          <a:prstGeom prst="rect">
            <a:avLst/>
          </a:prstGeom>
        </p:spPr>
        <p:txBody>
          <a:bodyPr anchor="t"/>
          <a:lstStyle>
            <a:lvl1pPr>
              <a:lnSpc>
                <a:spcPct val="80000"/>
              </a:lnSpc>
              <a:defRPr sz="10000" b="1">
                <a:solidFill>
                  <a:srgbClr val="FFFFFF"/>
                </a:solidFill>
                <a:latin typeface="Helvetica"/>
                <a:ea typeface="Helvetica"/>
                <a:cs typeface="Helvetica"/>
                <a:sym typeface="Helvetica"/>
              </a:defRPr>
            </a:lvl1pPr>
          </a:lstStyle>
          <a:p>
            <a:pPr lvl="0">
              <a:defRPr sz="1800" b="0">
                <a:solidFill>
                  <a:srgbClr val="000000"/>
                </a:solidFill>
              </a:defRPr>
            </a:pPr>
            <a:r>
              <a:rPr lang="en-US" sz="10000" b="1" dirty="0" smtClean="0">
                <a:solidFill>
                  <a:srgbClr val="FFFFFF"/>
                </a:solidFill>
              </a:rPr>
              <a:t>What is Next?</a:t>
            </a:r>
            <a:endParaRPr sz="10000" b="1" dirty="0">
              <a:solidFill>
                <a:srgbClr val="FFFFFF"/>
              </a:solidFill>
            </a:endParaRPr>
          </a:p>
        </p:txBody>
      </p:sp>
      <p:sp>
        <p:nvSpPr>
          <p:cNvPr id="195" name="Shape 195"/>
          <p:cNvSpPr/>
          <p:nvPr/>
        </p:nvSpPr>
        <p:spPr>
          <a:xfrm>
            <a:off x="1778000" y="3880048"/>
            <a:ext cx="20828000" cy="940541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488461" lvl="0" indent="-488461" algn="l">
              <a:spcBef>
                <a:spcPts val="2500"/>
              </a:spcBef>
              <a:buSzPct val="75000"/>
              <a:buChar char="•"/>
              <a:defRPr sz="1800"/>
            </a:pPr>
            <a:r>
              <a:rPr lang="en-CA" sz="4000" dirty="0"/>
              <a:t>Analyze these trends in your organization and community</a:t>
            </a:r>
          </a:p>
          <a:p>
            <a:pPr marL="488461" lvl="0" indent="-488461" algn="l">
              <a:spcBef>
                <a:spcPts val="2500"/>
              </a:spcBef>
              <a:buSzPct val="75000"/>
              <a:buChar char="•"/>
              <a:defRPr sz="1800"/>
            </a:pPr>
            <a:r>
              <a:rPr lang="en-CA" sz="4000" dirty="0"/>
              <a:t>Check out AWID’s other reports in this series: </a:t>
            </a:r>
            <a:r>
              <a:rPr lang="en-CA" sz="4000" dirty="0">
                <a:hlinkClick r:id="rId4"/>
              </a:rPr>
              <a:t>Women Moving Mountains </a:t>
            </a:r>
            <a:r>
              <a:rPr lang="en-CA" sz="4000" dirty="0"/>
              <a:t>&amp; </a:t>
            </a:r>
            <a:r>
              <a:rPr lang="en-CA" sz="4000" dirty="0" smtClean="0">
                <a:hlinkClick r:id="rId5"/>
              </a:rPr>
              <a:t>Watering the Leaves, Starving the Roots</a:t>
            </a:r>
            <a:endParaRPr lang="en-CA" sz="4000" dirty="0"/>
          </a:p>
          <a:p>
            <a:pPr marL="488461" lvl="0" indent="-488461" algn="l">
              <a:spcBef>
                <a:spcPts val="2500"/>
              </a:spcBef>
              <a:buSzPct val="75000"/>
              <a:buChar char="•"/>
              <a:defRPr sz="1800"/>
            </a:pPr>
            <a:r>
              <a:rPr lang="en-CA" sz="4000" dirty="0"/>
              <a:t>Let AWID know if you have any comments or ideas for future action-research or advocacy to mobilize more and better resources for women’s rights organizing. Contact us at  </a:t>
            </a:r>
            <a:r>
              <a:rPr lang="en-CA" sz="4000" dirty="0">
                <a:hlinkClick r:id="rId6"/>
              </a:rPr>
              <a:t>fundher@awid.org</a:t>
            </a:r>
            <a:r>
              <a:rPr lang="en-CA" sz="4000" dirty="0"/>
              <a:t> </a:t>
            </a:r>
          </a:p>
        </p:txBody>
      </p:sp>
      <p:sp>
        <p:nvSpPr>
          <p:cNvPr id="196" name="Shape 196"/>
          <p:cNvSpPr/>
          <p:nvPr/>
        </p:nvSpPr>
        <p:spPr>
          <a:xfrm>
            <a:off x="17883882" y="88900"/>
            <a:ext cx="6057603" cy="10855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defRPr sz="1800"/>
            </a:pPr>
            <a:r>
              <a:rPr sz="3000">
                <a:solidFill>
                  <a:srgbClr val="FFFFFF"/>
                </a:solidFill>
                <a:latin typeface="Helvetica"/>
                <a:ea typeface="Helvetica"/>
                <a:cs typeface="Helvetica"/>
                <a:sym typeface="Helvetica"/>
              </a:rPr>
              <a:t>MAY 2014</a:t>
            </a:r>
            <a:r>
              <a:rPr sz="4000">
                <a:solidFill>
                  <a:srgbClr val="FFFFFF"/>
                </a:solidFill>
                <a:latin typeface="Helvetica"/>
                <a:ea typeface="Helvetica"/>
                <a:cs typeface="Helvetica"/>
                <a:sym typeface="Helvetica"/>
              </a:rPr>
              <a:t>    </a:t>
            </a:r>
            <a:r>
              <a:rPr sz="4000" b="1">
                <a:solidFill>
                  <a:srgbClr val="FFFFFF"/>
                </a:solidFill>
                <a:latin typeface="Helvetica"/>
                <a:ea typeface="Helvetica"/>
                <a:cs typeface="Helvetica"/>
                <a:sym typeface="Helvetica"/>
              </a:rPr>
              <a:t>www.awid.org</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FundBG-2tone.jpg"/>
          <p:cNvPicPr/>
          <p:nvPr/>
        </p:nvPicPr>
        <p:blipFill>
          <a:blip r:embed="rId2">
            <a:extLst/>
          </a:blip>
          <a:srcRect l="560" t="48678" r="560" b="37090"/>
          <a:stretch>
            <a:fillRect/>
          </a:stretch>
        </p:blipFill>
        <p:spPr>
          <a:xfrm>
            <a:off x="-103719" y="4662"/>
            <a:ext cx="24591437" cy="2910891"/>
          </a:xfrm>
          <a:prstGeom prst="rect">
            <a:avLst/>
          </a:prstGeom>
          <a:ln w="12700">
            <a:miter lim="400000"/>
          </a:ln>
        </p:spPr>
      </p:pic>
      <p:sp>
        <p:nvSpPr>
          <p:cNvPr id="40" name="Shape 40"/>
          <p:cNvSpPr>
            <a:spLocks noGrp="1"/>
          </p:cNvSpPr>
          <p:nvPr>
            <p:ph type="title"/>
          </p:nvPr>
        </p:nvSpPr>
        <p:spPr>
          <a:xfrm>
            <a:off x="1778000" y="1041400"/>
            <a:ext cx="20463967" cy="2164531"/>
          </a:xfrm>
          <a:prstGeom prst="rect">
            <a:avLst/>
          </a:prstGeom>
        </p:spPr>
        <p:txBody>
          <a:bodyPr anchor="t"/>
          <a:lstStyle>
            <a:lvl1pPr>
              <a:lnSpc>
                <a:spcPct val="80000"/>
              </a:lnSpc>
              <a:defRPr sz="10000" b="1">
                <a:solidFill>
                  <a:srgbClr val="FFFFFF"/>
                </a:solidFill>
                <a:latin typeface="Helvetica"/>
                <a:ea typeface="Helvetica"/>
                <a:cs typeface="Helvetica"/>
                <a:sym typeface="Helvetica"/>
              </a:defRPr>
            </a:lvl1pPr>
          </a:lstStyle>
          <a:p>
            <a:pPr lvl="0">
              <a:defRPr sz="1800" b="0">
                <a:solidFill>
                  <a:srgbClr val="000000"/>
                </a:solidFill>
              </a:defRPr>
            </a:pPr>
            <a:r>
              <a:rPr sz="10000" b="1">
                <a:solidFill>
                  <a:srgbClr val="FFFFFF"/>
                </a:solidFill>
              </a:rPr>
              <a:t>Overview of the Presentation</a:t>
            </a:r>
          </a:p>
        </p:txBody>
      </p:sp>
      <p:sp>
        <p:nvSpPr>
          <p:cNvPr id="41" name="Shape 41"/>
          <p:cNvSpPr/>
          <p:nvPr/>
        </p:nvSpPr>
        <p:spPr>
          <a:xfrm>
            <a:off x="5852219" y="3944044"/>
            <a:ext cx="18234522" cy="939976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940288" lvl="0" indent="-940288" algn="l">
              <a:lnSpc>
                <a:spcPct val="200000"/>
              </a:lnSpc>
              <a:buSzPct val="100000"/>
              <a:buAutoNum type="arabicPeriod"/>
              <a:defRPr sz="1800"/>
            </a:pPr>
            <a:r>
              <a:rPr sz="5500" b="1">
                <a:solidFill>
                  <a:srgbClr val="DE6A10"/>
                </a:solidFill>
                <a:latin typeface="Helvetica"/>
                <a:ea typeface="Helvetica"/>
                <a:cs typeface="Helvetica"/>
                <a:sym typeface="Helvetica"/>
              </a:rPr>
              <a:t>Research Methodology</a:t>
            </a:r>
          </a:p>
          <a:p>
            <a:pPr marL="940288" lvl="0" indent="-940288" algn="l">
              <a:lnSpc>
                <a:spcPct val="200000"/>
              </a:lnSpc>
              <a:buSzPct val="100000"/>
              <a:buAutoNum type="arabicPeriod"/>
              <a:defRPr sz="1800"/>
            </a:pPr>
            <a:r>
              <a:rPr sz="5500" b="1">
                <a:solidFill>
                  <a:srgbClr val="DE6A10"/>
                </a:solidFill>
                <a:latin typeface="Helvetica"/>
                <a:ea typeface="Helvetica"/>
                <a:cs typeface="Helvetica"/>
                <a:sym typeface="Helvetica"/>
              </a:rPr>
              <a:t>Context </a:t>
            </a:r>
          </a:p>
          <a:p>
            <a:pPr marL="940288" lvl="0" indent="-940288" algn="l">
              <a:lnSpc>
                <a:spcPct val="200000"/>
              </a:lnSpc>
              <a:buSzPct val="100000"/>
              <a:buAutoNum type="arabicPeriod"/>
              <a:defRPr sz="1800"/>
            </a:pPr>
            <a:r>
              <a:rPr sz="5500" b="1">
                <a:solidFill>
                  <a:srgbClr val="DE6A10"/>
                </a:solidFill>
                <a:latin typeface="Helvetica"/>
                <a:ea typeface="Helvetica"/>
                <a:cs typeface="Helvetica"/>
                <a:sym typeface="Helvetica"/>
              </a:rPr>
              <a:t>Key Findings</a:t>
            </a:r>
          </a:p>
          <a:p>
            <a:pPr marL="940288" lvl="0" indent="-940288" algn="l">
              <a:lnSpc>
                <a:spcPct val="200000"/>
              </a:lnSpc>
              <a:buSzPct val="100000"/>
              <a:buAutoNum type="arabicPeriod"/>
              <a:defRPr sz="1800"/>
            </a:pPr>
            <a:r>
              <a:rPr sz="5500" b="1">
                <a:solidFill>
                  <a:srgbClr val="DE6A10"/>
                </a:solidFill>
                <a:latin typeface="Helvetica"/>
                <a:ea typeface="Helvetica"/>
                <a:cs typeface="Helvetica"/>
                <a:sym typeface="Helvetica"/>
              </a:rPr>
              <a:t>Potential Challenges </a:t>
            </a:r>
          </a:p>
          <a:p>
            <a:pPr marL="940288" lvl="0" indent="-940288" algn="l">
              <a:lnSpc>
                <a:spcPct val="200000"/>
              </a:lnSpc>
              <a:buSzPct val="100000"/>
              <a:buAutoNum type="arabicPeriod"/>
              <a:defRPr sz="1800"/>
            </a:pPr>
            <a:r>
              <a:rPr sz="5500" b="1">
                <a:solidFill>
                  <a:srgbClr val="DE6A10"/>
                </a:solidFill>
                <a:latin typeface="Helvetica"/>
                <a:ea typeface="Helvetica"/>
                <a:cs typeface="Helvetica"/>
                <a:sym typeface="Helvetica"/>
              </a:rPr>
              <a:t>Finding Opportunities for New Conversations</a:t>
            </a:r>
          </a:p>
        </p:txBody>
      </p:sp>
      <p:sp>
        <p:nvSpPr>
          <p:cNvPr id="42" name="Shape 42"/>
          <p:cNvSpPr/>
          <p:nvPr/>
        </p:nvSpPr>
        <p:spPr>
          <a:xfrm>
            <a:off x="17883882" y="88900"/>
            <a:ext cx="6057603" cy="10855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defRPr sz="1800"/>
            </a:pPr>
            <a:r>
              <a:rPr sz="3000">
                <a:solidFill>
                  <a:srgbClr val="FFFFFF"/>
                </a:solidFill>
                <a:latin typeface="Helvetica"/>
                <a:ea typeface="Helvetica"/>
                <a:cs typeface="Helvetica"/>
                <a:sym typeface="Helvetica"/>
              </a:rPr>
              <a:t>MAY 2014</a:t>
            </a:r>
            <a:r>
              <a:rPr sz="4000">
                <a:solidFill>
                  <a:srgbClr val="FFFFFF"/>
                </a:solidFill>
                <a:latin typeface="Helvetica"/>
                <a:ea typeface="Helvetica"/>
                <a:cs typeface="Helvetica"/>
                <a:sym typeface="Helvetica"/>
              </a:rPr>
              <a:t>    </a:t>
            </a:r>
            <a:r>
              <a:rPr sz="4000" b="1">
                <a:solidFill>
                  <a:srgbClr val="FFFFFF"/>
                </a:solidFill>
                <a:latin typeface="Helvetica"/>
                <a:ea typeface="Helvetica"/>
                <a:cs typeface="Helvetica"/>
                <a:sym typeface="Helvetica"/>
              </a:rPr>
              <a:t>www.awid.org</a:t>
            </a:r>
          </a:p>
        </p:txBody>
      </p:sp>
      <p:pic>
        <p:nvPicPr>
          <p:cNvPr id="43" name="Overview-Pages-1-icon.png"/>
          <p:cNvPicPr/>
          <p:nvPr/>
        </p:nvPicPr>
        <p:blipFill>
          <a:blip r:embed="rId3">
            <a:alphaModFix amt="23942"/>
            <a:extLst/>
          </a:blip>
          <a:stretch>
            <a:fillRect/>
          </a:stretch>
        </p:blipFill>
        <p:spPr>
          <a:xfrm>
            <a:off x="1301353" y="4011439"/>
            <a:ext cx="4064570" cy="4064571"/>
          </a:xfrm>
          <a:prstGeom prst="rect">
            <a:avLst/>
          </a:prstGeom>
          <a:ln w="12700">
            <a:miter lim="400000"/>
          </a:ln>
        </p:spPr>
      </p:pic>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FundBG-2tone.jpg"/>
          <p:cNvPicPr/>
          <p:nvPr/>
        </p:nvPicPr>
        <p:blipFill>
          <a:blip r:embed="rId3">
            <a:extLst/>
          </a:blip>
          <a:srcRect l="631" t="48661" r="631" b="37177"/>
          <a:stretch>
            <a:fillRect/>
          </a:stretch>
        </p:blipFill>
        <p:spPr>
          <a:xfrm>
            <a:off x="-85958" y="992"/>
            <a:ext cx="24555917" cy="2896801"/>
          </a:xfrm>
          <a:prstGeom prst="rect">
            <a:avLst/>
          </a:prstGeom>
          <a:ln w="12700">
            <a:miter lim="400000"/>
          </a:ln>
        </p:spPr>
      </p:pic>
      <p:sp>
        <p:nvSpPr>
          <p:cNvPr id="46" name="Shape 46"/>
          <p:cNvSpPr>
            <a:spLocks noGrp="1"/>
          </p:cNvSpPr>
          <p:nvPr>
            <p:ph type="title"/>
          </p:nvPr>
        </p:nvSpPr>
        <p:spPr>
          <a:xfrm>
            <a:off x="1778000" y="1041400"/>
            <a:ext cx="20463967" cy="2164531"/>
          </a:xfrm>
          <a:prstGeom prst="rect">
            <a:avLst/>
          </a:prstGeom>
        </p:spPr>
        <p:txBody>
          <a:bodyPr anchor="t"/>
          <a:lstStyle/>
          <a:p>
            <a:pPr lvl="0">
              <a:lnSpc>
                <a:spcPct val="80000"/>
              </a:lnSpc>
              <a:defRPr sz="1800"/>
            </a:pPr>
            <a:r>
              <a:rPr sz="10000" b="1">
                <a:solidFill>
                  <a:srgbClr val="FFFFFF"/>
                </a:solidFill>
                <a:latin typeface="Helvetica"/>
                <a:ea typeface="Helvetica"/>
                <a:cs typeface="Helvetica"/>
                <a:sym typeface="Helvetica"/>
              </a:rPr>
              <a:t>Research Methodology</a:t>
            </a:r>
            <a:r>
              <a:rPr sz="8000">
                <a:solidFill>
                  <a:srgbClr val="FFFFFF"/>
                </a:solidFill>
                <a:latin typeface="Helvetica"/>
                <a:ea typeface="Helvetica"/>
                <a:cs typeface="Helvetica"/>
                <a:sym typeface="Helvetica"/>
              </a:rPr>
              <a:t> (1)</a:t>
            </a:r>
          </a:p>
        </p:txBody>
      </p:sp>
      <p:sp>
        <p:nvSpPr>
          <p:cNvPr id="47" name="Shape 47"/>
          <p:cNvSpPr/>
          <p:nvPr/>
        </p:nvSpPr>
        <p:spPr>
          <a:xfrm>
            <a:off x="17883882" y="88900"/>
            <a:ext cx="6057603" cy="10855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defRPr sz="1800"/>
            </a:pPr>
            <a:r>
              <a:rPr sz="3000">
                <a:solidFill>
                  <a:srgbClr val="FFFFFF"/>
                </a:solidFill>
                <a:latin typeface="Helvetica"/>
                <a:ea typeface="Helvetica"/>
                <a:cs typeface="Helvetica"/>
                <a:sym typeface="Helvetica"/>
              </a:rPr>
              <a:t>MAY 2014</a:t>
            </a:r>
            <a:r>
              <a:rPr sz="4000">
                <a:solidFill>
                  <a:srgbClr val="FFFFFF"/>
                </a:solidFill>
                <a:latin typeface="Helvetica"/>
                <a:ea typeface="Helvetica"/>
                <a:cs typeface="Helvetica"/>
                <a:sym typeface="Helvetica"/>
              </a:rPr>
              <a:t>    </a:t>
            </a:r>
            <a:r>
              <a:rPr sz="4000" b="1">
                <a:solidFill>
                  <a:srgbClr val="FFFFFF"/>
                </a:solidFill>
                <a:latin typeface="Helvetica"/>
                <a:ea typeface="Helvetica"/>
                <a:cs typeface="Helvetica"/>
                <a:sym typeface="Helvetica"/>
              </a:rPr>
              <a:t>www.awid.org</a:t>
            </a:r>
          </a:p>
        </p:txBody>
      </p:sp>
      <p:pic>
        <p:nvPicPr>
          <p:cNvPr id="48" name="FundBG-2tone.jpg"/>
          <p:cNvPicPr/>
          <p:nvPr/>
        </p:nvPicPr>
        <p:blipFill>
          <a:blip r:embed="rId3">
            <a:extLst/>
          </a:blip>
          <a:srcRect l="515" r="515" b="70163"/>
          <a:stretch>
            <a:fillRect/>
          </a:stretch>
        </p:blipFill>
        <p:spPr>
          <a:xfrm>
            <a:off x="-9687" y="7709892"/>
            <a:ext cx="24403374" cy="6051064"/>
          </a:xfrm>
          <a:prstGeom prst="rect">
            <a:avLst/>
          </a:prstGeom>
          <a:ln w="12700">
            <a:miter lim="400000"/>
          </a:ln>
        </p:spPr>
      </p:pic>
      <p:sp>
        <p:nvSpPr>
          <p:cNvPr id="49" name="Shape 49"/>
          <p:cNvSpPr/>
          <p:nvPr/>
        </p:nvSpPr>
        <p:spPr>
          <a:xfrm>
            <a:off x="-1393150" y="6206516"/>
            <a:ext cx="5529501" cy="91769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0" b="1">
                <a:solidFill>
                  <a:srgbClr val="FFCF75"/>
                </a:solidFill>
                <a:latin typeface="Helvetica Neue"/>
                <a:ea typeface="Helvetica Neue"/>
                <a:cs typeface="Helvetica Neue"/>
                <a:sym typeface="Helvetica Neue"/>
              </a:defRPr>
            </a:lvl1pPr>
          </a:lstStyle>
          <a:p>
            <a:pPr lvl="0">
              <a:defRPr sz="1800" b="0">
                <a:solidFill>
                  <a:srgbClr val="000000"/>
                </a:solidFill>
              </a:defRPr>
            </a:pPr>
            <a:r>
              <a:rPr sz="60000" b="1">
                <a:solidFill>
                  <a:srgbClr val="FFCF75"/>
                </a:solidFill>
              </a:rPr>
              <a:t>“</a:t>
            </a:r>
          </a:p>
        </p:txBody>
      </p:sp>
      <p:sp>
        <p:nvSpPr>
          <p:cNvPr id="50" name="Shape 50"/>
          <p:cNvSpPr/>
          <p:nvPr/>
        </p:nvSpPr>
        <p:spPr>
          <a:xfrm>
            <a:off x="20234949" y="8695716"/>
            <a:ext cx="5529501" cy="91769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0" b="1">
                <a:solidFill>
                  <a:srgbClr val="FFCF75"/>
                </a:solidFill>
                <a:latin typeface="Helvetica Neue"/>
                <a:ea typeface="Helvetica Neue"/>
                <a:cs typeface="Helvetica Neue"/>
                <a:sym typeface="Helvetica Neue"/>
              </a:defRPr>
            </a:lvl1pPr>
          </a:lstStyle>
          <a:p>
            <a:pPr lvl="0">
              <a:defRPr sz="1800" b="0">
                <a:solidFill>
                  <a:srgbClr val="000000"/>
                </a:solidFill>
              </a:defRPr>
            </a:pPr>
            <a:r>
              <a:rPr sz="60000" b="1">
                <a:solidFill>
                  <a:srgbClr val="FFCF75"/>
                </a:solidFill>
              </a:rPr>
              <a:t>”</a:t>
            </a:r>
          </a:p>
        </p:txBody>
      </p:sp>
      <p:sp>
        <p:nvSpPr>
          <p:cNvPr id="51" name="Shape 51"/>
          <p:cNvSpPr/>
          <p:nvPr/>
        </p:nvSpPr>
        <p:spPr>
          <a:xfrm>
            <a:off x="1778000" y="3880048"/>
            <a:ext cx="20828000" cy="940541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l">
              <a:lnSpc>
                <a:spcPct val="130000"/>
              </a:lnSpc>
              <a:defRPr sz="1800"/>
            </a:pPr>
            <a:r>
              <a:rPr sz="5000" b="1">
                <a:solidFill>
                  <a:srgbClr val="DE6A10"/>
                </a:solidFill>
                <a:latin typeface="Helvetica"/>
                <a:ea typeface="Helvetica"/>
                <a:cs typeface="Helvetica"/>
                <a:sym typeface="Helvetica"/>
              </a:rPr>
              <a:t>In-depth Interviews</a:t>
            </a:r>
            <a:r>
              <a:rPr sz="4500" b="1">
                <a:latin typeface="Helvetica"/>
                <a:ea typeface="Helvetica"/>
                <a:cs typeface="Helvetica"/>
                <a:sym typeface="Helvetica"/>
              </a:rPr>
              <a:t> </a:t>
            </a:r>
            <a:r>
              <a:rPr sz="4500">
                <a:latin typeface="Helvetica"/>
                <a:ea typeface="Helvetica"/>
                <a:cs typeface="Helvetica"/>
                <a:sym typeface="Helvetica"/>
              </a:rPr>
              <a:t> </a:t>
            </a:r>
            <a:r>
              <a:rPr sz="3500">
                <a:latin typeface="Helvetica"/>
                <a:ea typeface="Helvetica"/>
                <a:cs typeface="Helvetica"/>
                <a:sym typeface="Helvetica"/>
              </a:rPr>
              <a:t>(January – March 2013)</a:t>
            </a:r>
            <a:endParaRPr sz="4500">
              <a:latin typeface="Helvetica"/>
              <a:ea typeface="Helvetica"/>
              <a:cs typeface="Helvetica"/>
              <a:sym typeface="Helvetica"/>
            </a:endParaRPr>
          </a:p>
          <a:p>
            <a:pPr marL="488461" lvl="0" indent="-488461" algn="l">
              <a:lnSpc>
                <a:spcPct val="130000"/>
              </a:lnSpc>
              <a:buSzPct val="75000"/>
              <a:buChar char="•"/>
              <a:defRPr sz="1800"/>
            </a:pPr>
            <a:r>
              <a:rPr sz="4000">
                <a:latin typeface="Helvetica"/>
                <a:ea typeface="Helvetica"/>
                <a:cs typeface="Helvetica"/>
                <a:sym typeface="Helvetica"/>
              </a:rPr>
              <a:t>24 resource people discussed recently emerged initiatives, players and spaces supporting “women and girls.”</a:t>
            </a:r>
          </a:p>
          <a:p>
            <a:pPr lvl="0" algn="l">
              <a:lnSpc>
                <a:spcPct val="130000"/>
              </a:lnSpc>
              <a:defRPr sz="1800"/>
            </a:pPr>
            <a:endParaRPr sz="4000">
              <a:latin typeface="Helvetica"/>
              <a:ea typeface="Helvetica"/>
              <a:cs typeface="Helvetica"/>
              <a:sym typeface="Helvetica"/>
            </a:endParaRPr>
          </a:p>
          <a:p>
            <a:pPr lvl="0" algn="l">
              <a:lnSpc>
                <a:spcPct val="130000"/>
              </a:lnSpc>
              <a:defRPr sz="1800"/>
            </a:pPr>
            <a:endParaRPr sz="4000">
              <a:latin typeface="Helvetica"/>
              <a:ea typeface="Helvetica"/>
              <a:cs typeface="Helvetica"/>
              <a:sym typeface="Helvetica"/>
            </a:endParaRPr>
          </a:p>
          <a:p>
            <a:pPr lvl="0">
              <a:defRPr sz="1800"/>
            </a:pPr>
            <a:endParaRPr sz="4500">
              <a:solidFill>
                <a:srgbClr val="FFFFFF"/>
              </a:solidFill>
              <a:latin typeface="Arial Rounded MT Bold"/>
              <a:ea typeface="Arial Rounded MT Bold"/>
              <a:cs typeface="Arial Rounded MT Bold"/>
              <a:sym typeface="Arial Rounded MT Bold"/>
            </a:endParaRPr>
          </a:p>
          <a:p>
            <a:pPr lvl="0">
              <a:defRPr sz="1800"/>
            </a:pPr>
            <a:r>
              <a:rPr sz="5000" b="1">
                <a:solidFill>
                  <a:srgbClr val="FFFFFF"/>
                </a:solidFill>
                <a:latin typeface="Arial Rounded MT Bold"/>
                <a:ea typeface="Arial Rounded MT Bold"/>
                <a:cs typeface="Arial Rounded MT Bold"/>
                <a:sym typeface="Arial Rounded MT Bold"/>
              </a:rPr>
              <a:t>We're learning that the private sector has a wide range of motivations to support women and girls, sometimes it's </a:t>
            </a:r>
            <a:br>
              <a:rPr sz="5000" b="1">
                <a:solidFill>
                  <a:srgbClr val="FFFFFF"/>
                </a:solidFill>
                <a:latin typeface="Arial Rounded MT Bold"/>
                <a:ea typeface="Arial Rounded MT Bold"/>
                <a:cs typeface="Arial Rounded MT Bold"/>
                <a:sym typeface="Arial Rounded MT Bold"/>
              </a:rPr>
            </a:br>
            <a:r>
              <a:rPr sz="5000" b="1">
                <a:solidFill>
                  <a:srgbClr val="FFFFFF"/>
                </a:solidFill>
                <a:latin typeface="Arial Rounded MT Bold"/>
                <a:ea typeface="Arial Rounded MT Bold"/>
                <a:cs typeface="Arial Rounded MT Bold"/>
                <a:sym typeface="Arial Rounded MT Bold"/>
              </a:rPr>
              <a:t>to help clean up their reputations, to join a trend, [to create </a:t>
            </a:r>
            <a:br>
              <a:rPr sz="5000" b="1">
                <a:solidFill>
                  <a:srgbClr val="FFFFFF"/>
                </a:solidFill>
                <a:latin typeface="Arial Rounded MT Bold"/>
                <a:ea typeface="Arial Rounded MT Bold"/>
                <a:cs typeface="Arial Rounded MT Bold"/>
                <a:sym typeface="Arial Rounded MT Bold"/>
              </a:rPr>
            </a:br>
            <a:r>
              <a:rPr sz="5000" b="1">
                <a:solidFill>
                  <a:srgbClr val="FFFFFF"/>
                </a:solidFill>
                <a:latin typeface="Arial Rounded MT Bold"/>
                <a:ea typeface="Arial Rounded MT Bold"/>
                <a:cs typeface="Arial Rounded MT Bold"/>
                <a:sym typeface="Arial Rounded MT Bold"/>
              </a:rPr>
              <a:t>a bigger supply chain or because they genuinely want </a:t>
            </a:r>
          </a:p>
          <a:p>
            <a:pPr lvl="0">
              <a:defRPr sz="1800"/>
            </a:pPr>
            <a:r>
              <a:rPr sz="5000" b="1">
                <a:solidFill>
                  <a:srgbClr val="FFFFFF"/>
                </a:solidFill>
                <a:latin typeface="Arial Rounded MT Bold"/>
                <a:ea typeface="Arial Rounded MT Bold"/>
                <a:cs typeface="Arial Rounded MT Bold"/>
                <a:sym typeface="Arial Rounded MT Bold"/>
              </a:rPr>
              <a:t>to support women and girls.]</a:t>
            </a: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FundBG-2tone.jpg"/>
          <p:cNvPicPr/>
          <p:nvPr/>
        </p:nvPicPr>
        <p:blipFill>
          <a:blip r:embed="rId2">
            <a:extLst/>
          </a:blip>
          <a:srcRect l="631" t="48661" r="631" b="37209"/>
          <a:stretch>
            <a:fillRect/>
          </a:stretch>
        </p:blipFill>
        <p:spPr>
          <a:xfrm>
            <a:off x="-85958" y="992"/>
            <a:ext cx="24555917" cy="2890253"/>
          </a:xfrm>
          <a:prstGeom prst="rect">
            <a:avLst/>
          </a:prstGeom>
          <a:ln w="12700">
            <a:miter lim="400000"/>
          </a:ln>
        </p:spPr>
      </p:pic>
      <p:sp>
        <p:nvSpPr>
          <p:cNvPr id="54" name="Shape 54"/>
          <p:cNvSpPr>
            <a:spLocks noGrp="1"/>
          </p:cNvSpPr>
          <p:nvPr>
            <p:ph type="title"/>
          </p:nvPr>
        </p:nvSpPr>
        <p:spPr>
          <a:xfrm>
            <a:off x="1778000" y="1041400"/>
            <a:ext cx="20463967" cy="2164531"/>
          </a:xfrm>
          <a:prstGeom prst="rect">
            <a:avLst/>
          </a:prstGeom>
        </p:spPr>
        <p:txBody>
          <a:bodyPr anchor="t"/>
          <a:lstStyle/>
          <a:p>
            <a:pPr lvl="0">
              <a:lnSpc>
                <a:spcPct val="80000"/>
              </a:lnSpc>
              <a:defRPr sz="1800"/>
            </a:pPr>
            <a:r>
              <a:rPr sz="10000" b="1">
                <a:solidFill>
                  <a:srgbClr val="FFFFFF"/>
                </a:solidFill>
                <a:latin typeface="Helvetica"/>
                <a:ea typeface="Helvetica"/>
                <a:cs typeface="Helvetica"/>
                <a:sym typeface="Helvetica"/>
              </a:rPr>
              <a:t>Research Methodology</a:t>
            </a:r>
            <a:r>
              <a:rPr sz="8000">
                <a:solidFill>
                  <a:srgbClr val="FFFFFF"/>
                </a:solidFill>
                <a:latin typeface="Helvetica"/>
                <a:ea typeface="Helvetica"/>
                <a:cs typeface="Helvetica"/>
                <a:sym typeface="Helvetica"/>
              </a:rPr>
              <a:t> (2)</a:t>
            </a:r>
          </a:p>
        </p:txBody>
      </p:sp>
      <p:sp>
        <p:nvSpPr>
          <p:cNvPr id="55" name="Shape 55"/>
          <p:cNvSpPr/>
          <p:nvPr/>
        </p:nvSpPr>
        <p:spPr>
          <a:xfrm>
            <a:off x="1778000" y="3880048"/>
            <a:ext cx="20828000" cy="940541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l">
              <a:lnSpc>
                <a:spcPct val="130000"/>
              </a:lnSpc>
              <a:defRPr sz="1800"/>
            </a:pPr>
            <a:r>
              <a:rPr sz="5000" b="1">
                <a:solidFill>
                  <a:srgbClr val="DE6A10"/>
                </a:solidFill>
                <a:latin typeface="Helvetica"/>
                <a:ea typeface="Helvetica"/>
                <a:cs typeface="Helvetica"/>
                <a:sym typeface="Helvetica"/>
              </a:rPr>
              <a:t>Desk Research</a:t>
            </a:r>
            <a:r>
              <a:rPr sz="4500" b="1">
                <a:latin typeface="Helvetica"/>
                <a:ea typeface="Helvetica"/>
                <a:cs typeface="Helvetica"/>
                <a:sym typeface="Helvetica"/>
              </a:rPr>
              <a:t> </a:t>
            </a:r>
            <a:r>
              <a:rPr sz="4500">
                <a:latin typeface="Helvetica"/>
                <a:ea typeface="Helvetica"/>
                <a:cs typeface="Helvetica"/>
                <a:sym typeface="Helvetica"/>
              </a:rPr>
              <a:t> </a:t>
            </a:r>
            <a:r>
              <a:rPr sz="3500">
                <a:latin typeface="Helvetica"/>
                <a:ea typeface="Helvetica"/>
                <a:cs typeface="Helvetica"/>
                <a:sym typeface="Helvetica"/>
              </a:rPr>
              <a:t>(January – March 2013 and May – July 2013)</a:t>
            </a:r>
            <a:endParaRPr sz="4500">
              <a:latin typeface="Helvetica"/>
              <a:ea typeface="Helvetica"/>
              <a:cs typeface="Helvetica"/>
              <a:sym typeface="Helvetica"/>
            </a:endParaRPr>
          </a:p>
          <a:p>
            <a:pPr marL="488461" lvl="0" indent="-488461" algn="l">
              <a:lnSpc>
                <a:spcPct val="130000"/>
              </a:lnSpc>
              <a:buSzPct val="75000"/>
              <a:buChar char="•"/>
              <a:defRPr sz="1800"/>
            </a:pPr>
            <a:r>
              <a:rPr sz="4000">
                <a:latin typeface="Helvetica"/>
                <a:ea typeface="Helvetica"/>
                <a:cs typeface="Helvetica"/>
                <a:sym typeface="Helvetica"/>
              </a:rPr>
              <a:t>Developed more detailed analysis on the initiatives supporting women and girls</a:t>
            </a:r>
          </a:p>
          <a:p>
            <a:pPr marL="488461" lvl="0" indent="-488461" algn="l">
              <a:lnSpc>
                <a:spcPct val="130000"/>
              </a:lnSpc>
              <a:buSzPct val="75000"/>
              <a:buChar char="•"/>
              <a:defRPr sz="1800"/>
            </a:pPr>
            <a:r>
              <a:rPr sz="4000">
                <a:latin typeface="Helvetica"/>
                <a:ea typeface="Helvetica"/>
                <a:cs typeface="Helvetica"/>
                <a:sym typeface="Helvetica"/>
              </a:rPr>
              <a:t>Key criteria established</a:t>
            </a:r>
          </a:p>
          <a:p>
            <a:pPr marL="488461" lvl="0" indent="-488461" algn="l">
              <a:lnSpc>
                <a:spcPct val="130000"/>
              </a:lnSpc>
              <a:buSzPct val="75000"/>
              <a:buChar char="•"/>
              <a:defRPr sz="1800"/>
            </a:pPr>
            <a:r>
              <a:rPr sz="4000">
                <a:latin typeface="Helvetica"/>
                <a:ea typeface="Helvetica"/>
                <a:cs typeface="Helvetica"/>
                <a:sym typeface="Helvetica"/>
              </a:rPr>
              <a:t>Sources included: online research, suggestions from interviewees, and the CGI commitments list</a:t>
            </a:r>
          </a:p>
          <a:p>
            <a:pPr lvl="0" algn="l">
              <a:lnSpc>
                <a:spcPct val="130000"/>
              </a:lnSpc>
              <a:defRPr sz="1800"/>
            </a:pPr>
            <a:endParaRPr sz="4000">
              <a:latin typeface="Helvetica"/>
              <a:ea typeface="Helvetica"/>
              <a:cs typeface="Helvetica"/>
              <a:sym typeface="Helvetica"/>
            </a:endParaRPr>
          </a:p>
          <a:p>
            <a:pPr lvl="0" algn="l">
              <a:lnSpc>
                <a:spcPct val="130000"/>
              </a:lnSpc>
              <a:defRPr sz="1800"/>
            </a:pPr>
            <a:r>
              <a:rPr sz="4000" b="1">
                <a:solidFill>
                  <a:srgbClr val="0365C0"/>
                </a:solidFill>
                <a:latin typeface="Helvetica"/>
                <a:ea typeface="Helvetica"/>
                <a:cs typeface="Helvetica"/>
                <a:sym typeface="Helvetica"/>
              </a:rPr>
              <a:t>Initiatives included in the Desk Research had the following criteria:</a:t>
            </a:r>
          </a:p>
        </p:txBody>
      </p:sp>
      <p:sp>
        <p:nvSpPr>
          <p:cNvPr id="56" name="Shape 56"/>
          <p:cNvSpPr/>
          <p:nvPr/>
        </p:nvSpPr>
        <p:spPr>
          <a:xfrm>
            <a:off x="17883882" y="88900"/>
            <a:ext cx="6057603" cy="10855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defRPr sz="1800"/>
            </a:pPr>
            <a:r>
              <a:rPr sz="3000">
                <a:solidFill>
                  <a:srgbClr val="FFFFFF"/>
                </a:solidFill>
                <a:latin typeface="Helvetica"/>
                <a:ea typeface="Helvetica"/>
                <a:cs typeface="Helvetica"/>
                <a:sym typeface="Helvetica"/>
              </a:rPr>
              <a:t>MAY 2014</a:t>
            </a:r>
            <a:r>
              <a:rPr sz="4000">
                <a:solidFill>
                  <a:srgbClr val="FFFFFF"/>
                </a:solidFill>
                <a:latin typeface="Helvetica"/>
                <a:ea typeface="Helvetica"/>
                <a:cs typeface="Helvetica"/>
                <a:sym typeface="Helvetica"/>
              </a:rPr>
              <a:t>    </a:t>
            </a:r>
            <a:r>
              <a:rPr sz="4000" b="1">
                <a:solidFill>
                  <a:srgbClr val="FFFFFF"/>
                </a:solidFill>
                <a:latin typeface="Helvetica"/>
                <a:ea typeface="Helvetica"/>
                <a:cs typeface="Helvetica"/>
                <a:sym typeface="Helvetica"/>
              </a:rPr>
              <a:t>www.awid.org</a:t>
            </a:r>
          </a:p>
        </p:txBody>
      </p:sp>
      <p:graphicFrame>
        <p:nvGraphicFramePr>
          <p:cNvPr id="57" name="Table 57"/>
          <p:cNvGraphicFramePr/>
          <p:nvPr/>
        </p:nvGraphicFramePr>
        <p:xfrm>
          <a:off x="1851970" y="9930600"/>
          <a:ext cx="20828000" cy="2164530"/>
        </p:xfrm>
        <a:graphic>
          <a:graphicData uri="http://schemas.openxmlformats.org/drawingml/2006/table">
            <a:tbl>
              <a:tblPr>
                <a:tableStyleId>{C7B018BB-80A7-4F77-B60F-C8B233D01FF8}</a:tableStyleId>
              </a:tblPr>
              <a:tblGrid>
                <a:gridCol w="5207000"/>
                <a:gridCol w="5207000"/>
                <a:gridCol w="5207000"/>
                <a:gridCol w="5207000"/>
              </a:tblGrid>
              <a:tr h="2164530">
                <a:tc>
                  <a:txBody>
                    <a:bodyPr/>
                    <a:lstStyle/>
                    <a:p>
                      <a:pPr lvl="1" algn="l" defTabSz="914400">
                        <a:defRPr sz="1800"/>
                      </a:pPr>
                      <a:r>
                        <a:rPr sz="3600" b="1">
                          <a:solidFill>
                            <a:srgbClr val="FFFFFF"/>
                          </a:solidFill>
                          <a:latin typeface="Helvetica"/>
                          <a:ea typeface="Helvetica"/>
                          <a:cs typeface="Helvetica"/>
                          <a:sym typeface="Helvetica"/>
                        </a:rPr>
                        <a:t>With a Development </a:t>
                      </a:r>
                    </a:p>
                    <a:p>
                      <a:pPr lvl="1" algn="l" defTabSz="914400">
                        <a:defRPr sz="1800"/>
                      </a:pPr>
                      <a:r>
                        <a:rPr sz="3600" b="1">
                          <a:solidFill>
                            <a:srgbClr val="FFFFFF"/>
                          </a:solidFill>
                          <a:latin typeface="Helvetica"/>
                          <a:ea typeface="Helvetica"/>
                          <a:cs typeface="Helvetica"/>
                          <a:sym typeface="Helvetica"/>
                        </a:rPr>
                        <a:t>Objective</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gradFill flip="none" rotWithShape="1">
                      <a:gsLst>
                        <a:gs pos="0">
                          <a:srgbClr val="F39019"/>
                        </a:gs>
                        <a:gs pos="100000">
                          <a:srgbClr val="DE6A10"/>
                        </a:gs>
                      </a:gsLst>
                      <a:lin ang="10808093" scaled="0"/>
                    </a:gradFill>
                  </a:tcPr>
                </a:tc>
                <a:tc>
                  <a:txBody>
                    <a:bodyPr/>
                    <a:lstStyle/>
                    <a:p>
                      <a:pPr lvl="1" algn="l" defTabSz="914400">
                        <a:defRPr sz="1800"/>
                      </a:pPr>
                      <a:r>
                        <a:rPr sz="3600" b="1">
                          <a:solidFill>
                            <a:srgbClr val="FFFFFF"/>
                          </a:solidFill>
                          <a:latin typeface="Helvetica"/>
                          <a:ea typeface="Helvetica"/>
                          <a:cs typeface="Helvetica"/>
                          <a:sym typeface="Helvetica"/>
                        </a:rPr>
                        <a:t>Current / Planned </a:t>
                      </a:r>
                    </a:p>
                    <a:p>
                      <a:pPr lvl="1" algn="l" defTabSz="914400">
                        <a:defRPr sz="1800"/>
                      </a:pPr>
                      <a:r>
                        <a:rPr sz="3600" b="1">
                          <a:solidFill>
                            <a:srgbClr val="FFFFFF"/>
                          </a:solidFill>
                          <a:latin typeface="Helvetica"/>
                          <a:ea typeface="Helvetica"/>
                          <a:cs typeface="Helvetica"/>
                          <a:sym typeface="Helvetica"/>
                        </a:rPr>
                        <a:t>through 2018</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gradFill flip="none" rotWithShape="1">
                      <a:gsLst>
                        <a:gs pos="0">
                          <a:srgbClr val="F39019"/>
                        </a:gs>
                        <a:gs pos="100000">
                          <a:srgbClr val="DE6A10"/>
                        </a:gs>
                      </a:gsLst>
                      <a:lin ang="10808093" scaled="0"/>
                    </a:gradFill>
                  </a:tcPr>
                </a:tc>
                <a:tc>
                  <a:txBody>
                    <a:bodyPr/>
                    <a:lstStyle/>
                    <a:p>
                      <a:pPr lvl="1" algn="l" defTabSz="914400">
                        <a:defRPr sz="1800"/>
                      </a:pPr>
                      <a:r>
                        <a:rPr sz="3600" b="1">
                          <a:solidFill>
                            <a:srgbClr val="FFFFFF"/>
                          </a:solidFill>
                          <a:latin typeface="Helvetica"/>
                          <a:ea typeface="Helvetica"/>
                          <a:cs typeface="Helvetica"/>
                          <a:sym typeface="Helvetica"/>
                        </a:rPr>
                        <a:t>Focused on </a:t>
                      </a:r>
                      <a:br>
                        <a:rPr sz="3600" b="1">
                          <a:solidFill>
                            <a:srgbClr val="FFFFFF"/>
                          </a:solidFill>
                          <a:latin typeface="Helvetica"/>
                          <a:ea typeface="Helvetica"/>
                          <a:cs typeface="Helvetica"/>
                          <a:sym typeface="Helvetica"/>
                        </a:rPr>
                      </a:br>
                      <a:r>
                        <a:rPr sz="3600" b="1">
                          <a:solidFill>
                            <a:srgbClr val="FFFFFF"/>
                          </a:solidFill>
                          <a:latin typeface="Helvetica"/>
                          <a:ea typeface="Helvetica"/>
                          <a:cs typeface="Helvetica"/>
                          <a:sym typeface="Helvetica"/>
                        </a:rPr>
                        <a:t>Women and Girls</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gradFill flip="none" rotWithShape="1">
                      <a:gsLst>
                        <a:gs pos="0">
                          <a:srgbClr val="F39019"/>
                        </a:gs>
                        <a:gs pos="100000">
                          <a:srgbClr val="DE6A10"/>
                        </a:gs>
                      </a:gsLst>
                      <a:lin ang="10808093" scaled="0"/>
                    </a:gradFill>
                  </a:tcPr>
                </a:tc>
                <a:tc>
                  <a:txBody>
                    <a:bodyPr/>
                    <a:lstStyle/>
                    <a:p>
                      <a:pPr lvl="1" algn="l" defTabSz="914400">
                        <a:defRPr sz="1800"/>
                      </a:pPr>
                      <a:r>
                        <a:rPr sz="3600" b="1">
                          <a:solidFill>
                            <a:srgbClr val="FFFFFF"/>
                          </a:solidFill>
                          <a:latin typeface="Helvetica"/>
                          <a:ea typeface="Helvetica"/>
                          <a:cs typeface="Helvetica"/>
                          <a:sym typeface="Helvetica"/>
                        </a:rPr>
                        <a:t>New or Innovative </a:t>
                      </a:r>
                    </a:p>
                    <a:p>
                      <a:pPr lvl="1" algn="l" defTabSz="914400">
                        <a:defRPr sz="1800"/>
                      </a:pPr>
                      <a:r>
                        <a:rPr sz="3600" b="1">
                          <a:solidFill>
                            <a:srgbClr val="FFFFFF"/>
                          </a:solidFill>
                          <a:latin typeface="Helvetica"/>
                          <a:ea typeface="Helvetica"/>
                          <a:cs typeface="Helvetica"/>
                          <a:sym typeface="Helvetica"/>
                        </a:rPr>
                        <a:t>Actors / Mechanisms</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gradFill flip="none" rotWithShape="1">
                      <a:gsLst>
                        <a:gs pos="0">
                          <a:srgbClr val="F39019"/>
                        </a:gs>
                        <a:gs pos="100000">
                          <a:srgbClr val="DE6A10"/>
                        </a:gs>
                      </a:gsLst>
                      <a:lin ang="10808093" scaled="0"/>
                    </a:gradFill>
                  </a:tcPr>
                </a:tc>
              </a:tr>
            </a:tbl>
          </a:graphicData>
        </a:graphic>
      </p:graphicFrame>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FundBG-2tone.jpg"/>
          <p:cNvPicPr/>
          <p:nvPr/>
        </p:nvPicPr>
        <p:blipFill>
          <a:blip r:embed="rId3">
            <a:extLst/>
          </a:blip>
          <a:srcRect l="552" t="48665" r="552" b="37144"/>
          <a:stretch>
            <a:fillRect/>
          </a:stretch>
        </p:blipFill>
        <p:spPr>
          <a:xfrm>
            <a:off x="-105704" y="1983"/>
            <a:ext cx="24595408" cy="2902557"/>
          </a:xfrm>
          <a:prstGeom prst="rect">
            <a:avLst/>
          </a:prstGeom>
          <a:ln w="12700">
            <a:miter lim="400000"/>
          </a:ln>
        </p:spPr>
      </p:pic>
      <p:sp>
        <p:nvSpPr>
          <p:cNvPr id="60" name="Shape 60"/>
          <p:cNvSpPr>
            <a:spLocks noGrp="1"/>
          </p:cNvSpPr>
          <p:nvPr>
            <p:ph type="title"/>
          </p:nvPr>
        </p:nvSpPr>
        <p:spPr>
          <a:xfrm>
            <a:off x="1778000" y="1041400"/>
            <a:ext cx="20463967" cy="2164531"/>
          </a:xfrm>
          <a:prstGeom prst="rect">
            <a:avLst/>
          </a:prstGeom>
        </p:spPr>
        <p:txBody>
          <a:bodyPr anchor="t"/>
          <a:lstStyle>
            <a:lvl1pPr>
              <a:lnSpc>
                <a:spcPct val="80000"/>
              </a:lnSpc>
              <a:defRPr sz="10000" b="1">
                <a:solidFill>
                  <a:srgbClr val="FFFFFF"/>
                </a:solidFill>
                <a:latin typeface="Helvetica"/>
                <a:ea typeface="Helvetica"/>
                <a:cs typeface="Helvetica"/>
                <a:sym typeface="Helvetica"/>
              </a:defRPr>
            </a:lvl1pPr>
          </a:lstStyle>
          <a:p>
            <a:pPr lvl="0">
              <a:defRPr sz="1800" b="0">
                <a:solidFill>
                  <a:srgbClr val="000000"/>
                </a:solidFill>
              </a:defRPr>
            </a:pPr>
            <a:r>
              <a:rPr sz="10000" b="1">
                <a:solidFill>
                  <a:srgbClr val="FFFFFF"/>
                </a:solidFill>
              </a:rPr>
              <a:t>What is the Context?</a:t>
            </a:r>
          </a:p>
        </p:txBody>
      </p:sp>
      <p:sp>
        <p:nvSpPr>
          <p:cNvPr id="61" name="Shape 61"/>
          <p:cNvSpPr/>
          <p:nvPr/>
        </p:nvSpPr>
        <p:spPr>
          <a:xfrm>
            <a:off x="17883882" y="88900"/>
            <a:ext cx="6057603" cy="10855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defRPr sz="1800"/>
            </a:pPr>
            <a:r>
              <a:rPr sz="3000">
                <a:solidFill>
                  <a:srgbClr val="FFFFFF"/>
                </a:solidFill>
                <a:latin typeface="Helvetica"/>
                <a:ea typeface="Helvetica"/>
                <a:cs typeface="Helvetica"/>
                <a:sym typeface="Helvetica"/>
              </a:rPr>
              <a:t>MAY 2014</a:t>
            </a:r>
            <a:r>
              <a:rPr sz="4000">
                <a:solidFill>
                  <a:srgbClr val="FFFFFF"/>
                </a:solidFill>
                <a:latin typeface="Helvetica"/>
                <a:ea typeface="Helvetica"/>
                <a:cs typeface="Helvetica"/>
                <a:sym typeface="Helvetica"/>
              </a:rPr>
              <a:t>    </a:t>
            </a:r>
            <a:r>
              <a:rPr sz="4000" b="1">
                <a:solidFill>
                  <a:srgbClr val="FFFFFF"/>
                </a:solidFill>
                <a:latin typeface="Helvetica"/>
                <a:ea typeface="Helvetica"/>
                <a:cs typeface="Helvetica"/>
                <a:sym typeface="Helvetica"/>
              </a:rPr>
              <a:t>www.awid.org</a:t>
            </a:r>
          </a:p>
        </p:txBody>
      </p:sp>
      <p:sp>
        <p:nvSpPr>
          <p:cNvPr id="62" name="Shape 62"/>
          <p:cNvSpPr/>
          <p:nvPr/>
        </p:nvSpPr>
        <p:spPr>
          <a:xfrm>
            <a:off x="1315114" y="6167932"/>
            <a:ext cx="13767887"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500" b="1">
                <a:solidFill>
                  <a:srgbClr val="929000"/>
                </a:solidFill>
                <a:latin typeface="Helvetica"/>
                <a:ea typeface="Helvetica"/>
                <a:cs typeface="Helvetica"/>
                <a:sym typeface="Helvetica"/>
              </a:defRPr>
            </a:lvl1pPr>
          </a:lstStyle>
          <a:p>
            <a:pPr lvl="0">
              <a:defRPr sz="1800" b="0">
                <a:solidFill>
                  <a:srgbClr val="000000"/>
                </a:solidFill>
              </a:defRPr>
            </a:pPr>
            <a:r>
              <a:rPr sz="7500" b="1">
                <a:solidFill>
                  <a:srgbClr val="929000"/>
                </a:solidFill>
              </a:rPr>
              <a:t>Newer Corporate Foundations</a:t>
            </a:r>
          </a:p>
        </p:txBody>
      </p:sp>
      <p:sp>
        <p:nvSpPr>
          <p:cNvPr id="63" name="Shape 63"/>
          <p:cNvSpPr/>
          <p:nvPr/>
        </p:nvSpPr>
        <p:spPr>
          <a:xfrm>
            <a:off x="12247812" y="3420000"/>
            <a:ext cx="10700166"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500" b="1">
                <a:solidFill>
                  <a:srgbClr val="941100"/>
                </a:solidFill>
                <a:latin typeface="Helvetica"/>
                <a:ea typeface="Helvetica"/>
                <a:cs typeface="Helvetica"/>
                <a:sym typeface="Helvetica"/>
              </a:defRPr>
            </a:lvl1pPr>
          </a:lstStyle>
          <a:p>
            <a:pPr lvl="0">
              <a:defRPr sz="1800" b="0">
                <a:solidFill>
                  <a:srgbClr val="000000"/>
                </a:solidFill>
              </a:defRPr>
            </a:pPr>
            <a:r>
              <a:rPr sz="7500" b="1">
                <a:solidFill>
                  <a:srgbClr val="941100"/>
                </a:solidFill>
              </a:rPr>
              <a:t>Agenda Setting Spaces</a:t>
            </a:r>
          </a:p>
        </p:txBody>
      </p:sp>
      <p:sp>
        <p:nvSpPr>
          <p:cNvPr id="64" name="Shape 64"/>
          <p:cNvSpPr/>
          <p:nvPr/>
        </p:nvSpPr>
        <p:spPr>
          <a:xfrm>
            <a:off x="9976583" y="4793966"/>
            <a:ext cx="12746553"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500" b="1">
                <a:solidFill>
                  <a:srgbClr val="D783FF"/>
                </a:solidFill>
                <a:latin typeface="Helvetica"/>
                <a:ea typeface="Helvetica"/>
                <a:cs typeface="Helvetica"/>
                <a:sym typeface="Helvetica"/>
              </a:defRPr>
            </a:lvl1pPr>
          </a:lstStyle>
          <a:p>
            <a:pPr lvl="0">
              <a:defRPr sz="1800" b="0">
                <a:solidFill>
                  <a:srgbClr val="000000"/>
                </a:solidFill>
              </a:defRPr>
            </a:pPr>
            <a:r>
              <a:rPr sz="7500" b="1">
                <a:solidFill>
                  <a:srgbClr val="D783FF"/>
                </a:solidFill>
              </a:rPr>
              <a:t>Interest in Women and Girls</a:t>
            </a:r>
          </a:p>
        </p:txBody>
      </p:sp>
      <p:sp>
        <p:nvSpPr>
          <p:cNvPr id="65" name="Shape 65"/>
          <p:cNvSpPr/>
          <p:nvPr/>
        </p:nvSpPr>
        <p:spPr>
          <a:xfrm>
            <a:off x="17978987" y="11804277"/>
            <a:ext cx="5884182"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500" b="1">
                <a:solidFill>
                  <a:srgbClr val="FF2F92"/>
                </a:solidFill>
                <a:latin typeface="Helvetica"/>
                <a:ea typeface="Helvetica"/>
                <a:cs typeface="Helvetica"/>
                <a:sym typeface="Helvetica"/>
              </a:defRPr>
            </a:lvl1pPr>
          </a:lstStyle>
          <a:p>
            <a:pPr lvl="0">
              <a:defRPr sz="1800" b="0">
                <a:solidFill>
                  <a:srgbClr val="000000"/>
                </a:solidFill>
              </a:defRPr>
            </a:pPr>
            <a:r>
              <a:rPr sz="7500" b="1">
                <a:solidFill>
                  <a:srgbClr val="FF2F92"/>
                </a:solidFill>
              </a:rPr>
              <a:t>Social Media</a:t>
            </a:r>
          </a:p>
        </p:txBody>
      </p:sp>
      <p:sp>
        <p:nvSpPr>
          <p:cNvPr id="66" name="Shape 66"/>
          <p:cNvSpPr/>
          <p:nvPr/>
        </p:nvSpPr>
        <p:spPr>
          <a:xfrm>
            <a:off x="1586515" y="4793966"/>
            <a:ext cx="8070560"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500" b="1">
                <a:solidFill>
                  <a:srgbClr val="945200"/>
                </a:solidFill>
                <a:latin typeface="Helvetica"/>
                <a:ea typeface="Helvetica"/>
                <a:cs typeface="Helvetica"/>
                <a:sym typeface="Helvetica"/>
              </a:defRPr>
            </a:lvl1pPr>
          </a:lstStyle>
          <a:p>
            <a:pPr lvl="0">
              <a:defRPr sz="1800" b="0">
                <a:solidFill>
                  <a:srgbClr val="000000"/>
                </a:solidFill>
              </a:defRPr>
            </a:pPr>
            <a:r>
              <a:rPr sz="7500" b="1">
                <a:solidFill>
                  <a:srgbClr val="945200"/>
                </a:solidFill>
              </a:rPr>
              <a:t>Women of Wealth</a:t>
            </a:r>
          </a:p>
        </p:txBody>
      </p:sp>
      <p:sp>
        <p:nvSpPr>
          <p:cNvPr id="67" name="Shape 67"/>
          <p:cNvSpPr/>
          <p:nvPr/>
        </p:nvSpPr>
        <p:spPr>
          <a:xfrm>
            <a:off x="1382695" y="3420000"/>
            <a:ext cx="10611800"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500" b="1">
                <a:solidFill>
                  <a:srgbClr val="0096FF"/>
                </a:solidFill>
                <a:latin typeface="Helvetica"/>
                <a:ea typeface="Helvetica"/>
                <a:cs typeface="Helvetica"/>
                <a:sym typeface="Helvetica"/>
              </a:defRPr>
            </a:lvl1pPr>
          </a:lstStyle>
          <a:p>
            <a:pPr lvl="0">
              <a:defRPr sz="1800" b="0">
                <a:solidFill>
                  <a:srgbClr val="000000"/>
                </a:solidFill>
              </a:defRPr>
            </a:pPr>
            <a:r>
              <a:rPr sz="7500" b="1">
                <a:solidFill>
                  <a:srgbClr val="0096FF"/>
                </a:solidFill>
              </a:rPr>
              <a:t>Young Women Leaders</a:t>
            </a:r>
          </a:p>
        </p:txBody>
      </p:sp>
      <p:sp>
        <p:nvSpPr>
          <p:cNvPr id="68" name="Shape 68"/>
          <p:cNvSpPr/>
          <p:nvPr/>
        </p:nvSpPr>
        <p:spPr>
          <a:xfrm>
            <a:off x="444631" y="11804277"/>
            <a:ext cx="17212327"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500" b="1">
                <a:solidFill>
                  <a:srgbClr val="4F8F00"/>
                </a:solidFill>
                <a:latin typeface="Helvetica"/>
                <a:ea typeface="Helvetica"/>
                <a:cs typeface="Helvetica"/>
                <a:sym typeface="Helvetica"/>
              </a:defRPr>
            </a:lvl1pPr>
          </a:lstStyle>
          <a:p>
            <a:pPr lvl="0">
              <a:defRPr sz="1800" b="0">
                <a:solidFill>
                  <a:srgbClr val="000000"/>
                </a:solidFill>
              </a:defRPr>
            </a:pPr>
            <a:r>
              <a:rPr sz="7500" b="1">
                <a:solidFill>
                  <a:srgbClr val="4F8F00"/>
                </a:solidFill>
              </a:rPr>
              <a:t>New Private Sector-CSO Partnerships</a:t>
            </a:r>
          </a:p>
        </p:txBody>
      </p:sp>
      <p:sp>
        <p:nvSpPr>
          <p:cNvPr id="69" name="Shape 69"/>
          <p:cNvSpPr/>
          <p:nvPr/>
        </p:nvSpPr>
        <p:spPr>
          <a:xfrm>
            <a:off x="9031044" y="10439384"/>
            <a:ext cx="14510631"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500" b="1">
                <a:solidFill>
                  <a:srgbClr val="005493"/>
                </a:solidFill>
                <a:latin typeface="Helvetica"/>
                <a:ea typeface="Helvetica"/>
                <a:cs typeface="Helvetica"/>
                <a:sym typeface="Helvetica"/>
              </a:defRPr>
            </a:lvl1pPr>
          </a:lstStyle>
          <a:p>
            <a:pPr lvl="0">
              <a:defRPr sz="1800" b="0">
                <a:solidFill>
                  <a:srgbClr val="000000"/>
                </a:solidFill>
              </a:defRPr>
            </a:pPr>
            <a:r>
              <a:rPr sz="7500" b="1">
                <a:solidFill>
                  <a:srgbClr val="005493"/>
                </a:solidFill>
              </a:rPr>
              <a:t>Corporate Social Responsibility</a:t>
            </a:r>
          </a:p>
        </p:txBody>
      </p:sp>
      <p:sp>
        <p:nvSpPr>
          <p:cNvPr id="70" name="Shape 70"/>
          <p:cNvSpPr/>
          <p:nvPr/>
        </p:nvSpPr>
        <p:spPr>
          <a:xfrm>
            <a:off x="1035001" y="9017306"/>
            <a:ext cx="12500987"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500" b="1">
                <a:solidFill>
                  <a:srgbClr val="FF9300"/>
                </a:solidFill>
                <a:latin typeface="Helvetica"/>
                <a:ea typeface="Helvetica"/>
                <a:cs typeface="Helvetica"/>
                <a:sym typeface="Helvetica"/>
              </a:defRPr>
            </a:lvl1pPr>
          </a:lstStyle>
          <a:p>
            <a:pPr lvl="0">
              <a:defRPr sz="1800" b="0">
                <a:solidFill>
                  <a:srgbClr val="000000"/>
                </a:solidFill>
              </a:defRPr>
            </a:pPr>
            <a:r>
              <a:rPr sz="7500" b="1">
                <a:solidFill>
                  <a:srgbClr val="FF9300"/>
                </a:solidFill>
              </a:rPr>
              <a:t>Private Sector Engagement</a:t>
            </a:r>
          </a:p>
        </p:txBody>
      </p:sp>
      <p:sp>
        <p:nvSpPr>
          <p:cNvPr id="71" name="Shape 71"/>
          <p:cNvSpPr/>
          <p:nvPr/>
        </p:nvSpPr>
        <p:spPr>
          <a:xfrm>
            <a:off x="13873722" y="9017306"/>
            <a:ext cx="9429546"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500" b="1">
                <a:solidFill>
                  <a:srgbClr val="7A81FF"/>
                </a:solidFill>
                <a:latin typeface="Helvetica"/>
                <a:ea typeface="Helvetica"/>
                <a:cs typeface="Helvetica"/>
                <a:sym typeface="Helvetica"/>
              </a:defRPr>
            </a:lvl1pPr>
          </a:lstStyle>
          <a:p>
            <a:pPr lvl="0">
              <a:defRPr sz="1800" b="0">
                <a:solidFill>
                  <a:srgbClr val="000000"/>
                </a:solidFill>
              </a:defRPr>
            </a:pPr>
            <a:r>
              <a:rPr sz="7500" b="1">
                <a:solidFill>
                  <a:srgbClr val="7A81FF"/>
                </a:solidFill>
              </a:rPr>
              <a:t>Celebrities on Board</a:t>
            </a:r>
          </a:p>
        </p:txBody>
      </p:sp>
      <p:sp>
        <p:nvSpPr>
          <p:cNvPr id="72" name="Shape 72"/>
          <p:cNvSpPr/>
          <p:nvPr/>
        </p:nvSpPr>
        <p:spPr>
          <a:xfrm>
            <a:off x="8007456" y="7567148"/>
            <a:ext cx="15675677"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500" b="1">
                <a:solidFill>
                  <a:srgbClr val="942193"/>
                </a:solidFill>
                <a:latin typeface="Helvetica"/>
                <a:ea typeface="Helvetica"/>
                <a:cs typeface="Helvetica"/>
                <a:sym typeface="Helvetica"/>
              </a:defRPr>
            </a:lvl1pPr>
          </a:lstStyle>
          <a:p>
            <a:pPr lvl="0">
              <a:defRPr sz="1800" b="0">
                <a:solidFill>
                  <a:srgbClr val="000000"/>
                </a:solidFill>
              </a:defRPr>
            </a:pPr>
            <a:r>
              <a:rPr sz="7500" b="1">
                <a:solidFill>
                  <a:srgbClr val="942193"/>
                </a:solidFill>
              </a:rPr>
              <a:t>Newer Private Family Foundations</a:t>
            </a:r>
          </a:p>
        </p:txBody>
      </p:sp>
      <p:sp>
        <p:nvSpPr>
          <p:cNvPr id="73" name="Shape 73"/>
          <p:cNvSpPr/>
          <p:nvPr/>
        </p:nvSpPr>
        <p:spPr>
          <a:xfrm>
            <a:off x="625197" y="7567148"/>
            <a:ext cx="7097596"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500" b="1">
                <a:solidFill>
                  <a:srgbClr val="009193"/>
                </a:solidFill>
                <a:latin typeface="Helvetica"/>
                <a:ea typeface="Helvetica"/>
                <a:cs typeface="Helvetica"/>
                <a:sym typeface="Helvetica"/>
              </a:defRPr>
            </a:lvl1pPr>
          </a:lstStyle>
          <a:p>
            <a:pPr lvl="0">
              <a:defRPr sz="1800" b="0">
                <a:solidFill>
                  <a:srgbClr val="000000"/>
                </a:solidFill>
              </a:defRPr>
            </a:pPr>
            <a:r>
              <a:rPr sz="7500" b="1">
                <a:solidFill>
                  <a:srgbClr val="009193"/>
                </a:solidFill>
              </a:rPr>
              <a:t>Crowd Funding</a:t>
            </a:r>
          </a:p>
        </p:txBody>
      </p:sp>
      <p:sp>
        <p:nvSpPr>
          <p:cNvPr id="74" name="Shape 74"/>
          <p:cNvSpPr/>
          <p:nvPr/>
        </p:nvSpPr>
        <p:spPr>
          <a:xfrm>
            <a:off x="768546" y="10439384"/>
            <a:ext cx="7947312"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500" b="1">
                <a:solidFill>
                  <a:srgbClr val="FFD479"/>
                </a:solidFill>
                <a:latin typeface="Helvetica"/>
                <a:ea typeface="Helvetica"/>
                <a:cs typeface="Helvetica"/>
                <a:sym typeface="Helvetica"/>
              </a:defRPr>
            </a:lvl1pPr>
          </a:lstStyle>
          <a:p>
            <a:pPr lvl="0">
              <a:defRPr sz="1800" b="0">
                <a:solidFill>
                  <a:srgbClr val="000000"/>
                </a:solidFill>
              </a:defRPr>
            </a:pPr>
            <a:r>
              <a:rPr sz="7500" b="1">
                <a:solidFill>
                  <a:srgbClr val="FFD479"/>
                </a:solidFill>
              </a:rPr>
              <a:t>INGO Campaigns</a:t>
            </a:r>
          </a:p>
        </p:txBody>
      </p:sp>
      <p:sp>
        <p:nvSpPr>
          <p:cNvPr id="75" name="Shape 75"/>
          <p:cNvSpPr/>
          <p:nvPr/>
        </p:nvSpPr>
        <p:spPr>
          <a:xfrm>
            <a:off x="15367041" y="6167932"/>
            <a:ext cx="7630122"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500" b="1">
                <a:solidFill>
                  <a:srgbClr val="009051"/>
                </a:solidFill>
                <a:latin typeface="Helvetica"/>
                <a:ea typeface="Helvetica"/>
                <a:cs typeface="Helvetica"/>
                <a:sym typeface="Helvetica"/>
              </a:defRPr>
            </a:lvl1pPr>
          </a:lstStyle>
          <a:p>
            <a:pPr lvl="0">
              <a:defRPr sz="1800" b="0">
                <a:solidFill>
                  <a:srgbClr val="000000"/>
                </a:solidFill>
              </a:defRPr>
            </a:pPr>
            <a:r>
              <a:rPr sz="7500" b="1">
                <a:solidFill>
                  <a:srgbClr val="009051"/>
                </a:solidFill>
              </a:rPr>
              <a:t>Impact Investing</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65"/>
                                        </p:tgtEl>
                                        <p:attrNameLst>
                                          <p:attrName>style.visibility</p:attrName>
                                        </p:attrNameLst>
                                      </p:cBhvr>
                                      <p:to>
                                        <p:strVal val="visible"/>
                                      </p:to>
                                    </p:set>
                                    <p:anim calcmode="lin" valueType="num">
                                      <p:cBhvr>
                                        <p:cTn id="7" dur="1000" fill="hold"/>
                                        <p:tgtEl>
                                          <p:spTgt spid="65"/>
                                        </p:tgtEl>
                                        <p:attrNameLst>
                                          <p:attrName>ppt_x</p:attrName>
                                        </p:attrNameLst>
                                      </p:cBhvr>
                                      <p:tavLst>
                                        <p:tav tm="0">
                                          <p:val>
                                            <p:strVal val="#ppt_x"/>
                                          </p:val>
                                        </p:tav>
                                        <p:tav tm="100000">
                                          <p:val>
                                            <p:strVal val="#ppt_x"/>
                                          </p:val>
                                        </p:tav>
                                      </p:tavLst>
                                    </p:anim>
                                    <p:anim calcmode="lin" valueType="num">
                                      <p:cBhvr>
                                        <p:cTn id="8" dur="10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2" nodeType="afterEffect">
                                  <p:stCondLst>
                                    <p:cond delay="0"/>
                                  </p:stCondLst>
                                  <p:iterate>
                                    <p:tmAbs val="0"/>
                                  </p:iterate>
                                  <p:childTnLst>
                                    <p:set>
                                      <p:cBhvr>
                                        <p:cTn id="11" fill="hold"/>
                                        <p:tgtEl>
                                          <p:spTgt spid="68"/>
                                        </p:tgtEl>
                                        <p:attrNameLst>
                                          <p:attrName>style.visibility</p:attrName>
                                        </p:attrNameLst>
                                      </p:cBhvr>
                                      <p:to>
                                        <p:strVal val="visible"/>
                                      </p:to>
                                    </p:set>
                                    <p:anim calcmode="lin" valueType="num">
                                      <p:cBhvr>
                                        <p:cTn id="12" dur="1000" fill="hold"/>
                                        <p:tgtEl>
                                          <p:spTgt spid="68"/>
                                        </p:tgtEl>
                                        <p:attrNameLst>
                                          <p:attrName>ppt_x</p:attrName>
                                        </p:attrNameLst>
                                      </p:cBhvr>
                                      <p:tavLst>
                                        <p:tav tm="0">
                                          <p:val>
                                            <p:strVal val="#ppt_x"/>
                                          </p:val>
                                        </p:tav>
                                        <p:tav tm="100000">
                                          <p:val>
                                            <p:strVal val="#ppt_x"/>
                                          </p:val>
                                        </p:tav>
                                      </p:tavLst>
                                    </p:anim>
                                    <p:anim calcmode="lin" valueType="num">
                                      <p:cBhvr>
                                        <p:cTn id="13" dur="1000" fill="hold"/>
                                        <p:tgtEl>
                                          <p:spTgt spid="68"/>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3" nodeType="afterEffect">
                                  <p:stCondLst>
                                    <p:cond delay="0"/>
                                  </p:stCondLst>
                                  <p:iterate>
                                    <p:tmAbs val="0"/>
                                  </p:iterate>
                                  <p:childTnLst>
                                    <p:set>
                                      <p:cBhvr>
                                        <p:cTn id="16" fill="hold"/>
                                        <p:tgtEl>
                                          <p:spTgt spid="74"/>
                                        </p:tgtEl>
                                        <p:attrNameLst>
                                          <p:attrName>style.visibility</p:attrName>
                                        </p:attrNameLst>
                                      </p:cBhvr>
                                      <p:to>
                                        <p:strVal val="visible"/>
                                      </p:to>
                                    </p:set>
                                    <p:anim calcmode="lin" valueType="num">
                                      <p:cBhvr>
                                        <p:cTn id="17" dur="1000" fill="hold"/>
                                        <p:tgtEl>
                                          <p:spTgt spid="74"/>
                                        </p:tgtEl>
                                        <p:attrNameLst>
                                          <p:attrName>ppt_x</p:attrName>
                                        </p:attrNameLst>
                                      </p:cBhvr>
                                      <p:tavLst>
                                        <p:tav tm="0">
                                          <p:val>
                                            <p:strVal val="#ppt_x"/>
                                          </p:val>
                                        </p:tav>
                                        <p:tav tm="100000">
                                          <p:val>
                                            <p:strVal val="#ppt_x"/>
                                          </p:val>
                                        </p:tav>
                                      </p:tavLst>
                                    </p:anim>
                                    <p:anim calcmode="lin" valueType="num">
                                      <p:cBhvr>
                                        <p:cTn id="18" dur="1000" fill="hold"/>
                                        <p:tgtEl>
                                          <p:spTgt spid="74"/>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grpId="4" nodeType="afterEffect">
                                  <p:stCondLst>
                                    <p:cond delay="0"/>
                                  </p:stCondLst>
                                  <p:iterate>
                                    <p:tmAbs val="0"/>
                                  </p:iterate>
                                  <p:childTnLst>
                                    <p:set>
                                      <p:cBhvr>
                                        <p:cTn id="21" fill="hold"/>
                                        <p:tgtEl>
                                          <p:spTgt spid="69"/>
                                        </p:tgtEl>
                                        <p:attrNameLst>
                                          <p:attrName>style.visibility</p:attrName>
                                        </p:attrNameLst>
                                      </p:cBhvr>
                                      <p:to>
                                        <p:strVal val="visible"/>
                                      </p:to>
                                    </p:set>
                                    <p:anim calcmode="lin" valueType="num">
                                      <p:cBhvr>
                                        <p:cTn id="22" dur="1000" fill="hold"/>
                                        <p:tgtEl>
                                          <p:spTgt spid="69"/>
                                        </p:tgtEl>
                                        <p:attrNameLst>
                                          <p:attrName>ppt_x</p:attrName>
                                        </p:attrNameLst>
                                      </p:cBhvr>
                                      <p:tavLst>
                                        <p:tav tm="0">
                                          <p:val>
                                            <p:strVal val="#ppt_x"/>
                                          </p:val>
                                        </p:tav>
                                        <p:tav tm="100000">
                                          <p:val>
                                            <p:strVal val="#ppt_x"/>
                                          </p:val>
                                        </p:tav>
                                      </p:tavLst>
                                    </p:anim>
                                    <p:anim calcmode="lin" valueType="num">
                                      <p:cBhvr>
                                        <p:cTn id="23" dur="1000" fill="hold"/>
                                        <p:tgtEl>
                                          <p:spTgt spid="69"/>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grpId="5" nodeType="afterEffect">
                                  <p:stCondLst>
                                    <p:cond delay="0"/>
                                  </p:stCondLst>
                                  <p:iterate>
                                    <p:tmAbs val="0"/>
                                  </p:iterate>
                                  <p:childTnLst>
                                    <p:set>
                                      <p:cBhvr>
                                        <p:cTn id="26" fill="hold"/>
                                        <p:tgtEl>
                                          <p:spTgt spid="71"/>
                                        </p:tgtEl>
                                        <p:attrNameLst>
                                          <p:attrName>style.visibility</p:attrName>
                                        </p:attrNameLst>
                                      </p:cBhvr>
                                      <p:to>
                                        <p:strVal val="visible"/>
                                      </p:to>
                                    </p:set>
                                    <p:anim calcmode="lin" valueType="num">
                                      <p:cBhvr>
                                        <p:cTn id="27" dur="1000" fill="hold"/>
                                        <p:tgtEl>
                                          <p:spTgt spid="71"/>
                                        </p:tgtEl>
                                        <p:attrNameLst>
                                          <p:attrName>ppt_x</p:attrName>
                                        </p:attrNameLst>
                                      </p:cBhvr>
                                      <p:tavLst>
                                        <p:tav tm="0">
                                          <p:val>
                                            <p:strVal val="#ppt_x"/>
                                          </p:val>
                                        </p:tav>
                                        <p:tav tm="100000">
                                          <p:val>
                                            <p:strVal val="#ppt_x"/>
                                          </p:val>
                                        </p:tav>
                                      </p:tavLst>
                                    </p:anim>
                                    <p:anim calcmode="lin" valueType="num">
                                      <p:cBhvr>
                                        <p:cTn id="28" dur="1000" fill="hold"/>
                                        <p:tgtEl>
                                          <p:spTgt spid="71"/>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1" fill="hold" grpId="6" nodeType="afterEffect">
                                  <p:stCondLst>
                                    <p:cond delay="0"/>
                                  </p:stCondLst>
                                  <p:iterate>
                                    <p:tmAbs val="0"/>
                                  </p:iterate>
                                  <p:childTnLst>
                                    <p:set>
                                      <p:cBhvr>
                                        <p:cTn id="31" fill="hold"/>
                                        <p:tgtEl>
                                          <p:spTgt spid="70"/>
                                        </p:tgtEl>
                                        <p:attrNameLst>
                                          <p:attrName>style.visibility</p:attrName>
                                        </p:attrNameLst>
                                      </p:cBhvr>
                                      <p:to>
                                        <p:strVal val="visible"/>
                                      </p:to>
                                    </p:set>
                                    <p:anim calcmode="lin" valueType="num">
                                      <p:cBhvr>
                                        <p:cTn id="32" dur="1000" fill="hold"/>
                                        <p:tgtEl>
                                          <p:spTgt spid="70"/>
                                        </p:tgtEl>
                                        <p:attrNameLst>
                                          <p:attrName>ppt_x</p:attrName>
                                        </p:attrNameLst>
                                      </p:cBhvr>
                                      <p:tavLst>
                                        <p:tav tm="0">
                                          <p:val>
                                            <p:strVal val="#ppt_x"/>
                                          </p:val>
                                        </p:tav>
                                        <p:tav tm="100000">
                                          <p:val>
                                            <p:strVal val="#ppt_x"/>
                                          </p:val>
                                        </p:tav>
                                      </p:tavLst>
                                    </p:anim>
                                    <p:anim calcmode="lin" valueType="num">
                                      <p:cBhvr>
                                        <p:cTn id="33" dur="1000" fill="hold"/>
                                        <p:tgtEl>
                                          <p:spTgt spid="70"/>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 presetClass="entr" presetSubtype="1" fill="hold" grpId="7" nodeType="afterEffect">
                                  <p:stCondLst>
                                    <p:cond delay="0"/>
                                  </p:stCondLst>
                                  <p:iterate>
                                    <p:tmAbs val="0"/>
                                  </p:iterate>
                                  <p:childTnLst>
                                    <p:set>
                                      <p:cBhvr>
                                        <p:cTn id="36" fill="hold"/>
                                        <p:tgtEl>
                                          <p:spTgt spid="73"/>
                                        </p:tgtEl>
                                        <p:attrNameLst>
                                          <p:attrName>style.visibility</p:attrName>
                                        </p:attrNameLst>
                                      </p:cBhvr>
                                      <p:to>
                                        <p:strVal val="visible"/>
                                      </p:to>
                                    </p:set>
                                    <p:anim calcmode="lin" valueType="num">
                                      <p:cBhvr>
                                        <p:cTn id="37" dur="1000" fill="hold"/>
                                        <p:tgtEl>
                                          <p:spTgt spid="73"/>
                                        </p:tgtEl>
                                        <p:attrNameLst>
                                          <p:attrName>ppt_x</p:attrName>
                                        </p:attrNameLst>
                                      </p:cBhvr>
                                      <p:tavLst>
                                        <p:tav tm="0">
                                          <p:val>
                                            <p:strVal val="#ppt_x"/>
                                          </p:val>
                                        </p:tav>
                                        <p:tav tm="100000">
                                          <p:val>
                                            <p:strVal val="#ppt_x"/>
                                          </p:val>
                                        </p:tav>
                                      </p:tavLst>
                                    </p:anim>
                                    <p:anim calcmode="lin" valueType="num">
                                      <p:cBhvr>
                                        <p:cTn id="38" dur="1000" fill="hold"/>
                                        <p:tgtEl>
                                          <p:spTgt spid="73"/>
                                        </p:tgtEl>
                                        <p:attrNameLst>
                                          <p:attrName>ppt_y</p:attrName>
                                        </p:attrNameLst>
                                      </p:cBhvr>
                                      <p:tavLst>
                                        <p:tav tm="0">
                                          <p:val>
                                            <p:strVal val="0-#ppt_h/2"/>
                                          </p:val>
                                        </p:tav>
                                        <p:tav tm="100000">
                                          <p:val>
                                            <p:strVal val="#ppt_y"/>
                                          </p:val>
                                        </p:tav>
                                      </p:tavLst>
                                    </p:anim>
                                  </p:childTnLst>
                                </p:cTn>
                              </p:par>
                            </p:childTnLst>
                          </p:cTn>
                        </p:par>
                        <p:par>
                          <p:cTn id="39" fill="hold">
                            <p:stCondLst>
                              <p:cond delay="7000"/>
                            </p:stCondLst>
                            <p:childTnLst>
                              <p:par>
                                <p:cTn id="40" presetID="2" presetClass="entr" presetSubtype="1" fill="hold" grpId="8" nodeType="afterEffect">
                                  <p:stCondLst>
                                    <p:cond delay="0"/>
                                  </p:stCondLst>
                                  <p:iterate>
                                    <p:tmAbs val="0"/>
                                  </p:iterate>
                                  <p:childTnLst>
                                    <p:set>
                                      <p:cBhvr>
                                        <p:cTn id="41" fill="hold"/>
                                        <p:tgtEl>
                                          <p:spTgt spid="72"/>
                                        </p:tgtEl>
                                        <p:attrNameLst>
                                          <p:attrName>style.visibility</p:attrName>
                                        </p:attrNameLst>
                                      </p:cBhvr>
                                      <p:to>
                                        <p:strVal val="visible"/>
                                      </p:to>
                                    </p:se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0-#ppt_h/2"/>
                                          </p:val>
                                        </p:tav>
                                        <p:tav tm="100000">
                                          <p:val>
                                            <p:strVal val="#ppt_y"/>
                                          </p:val>
                                        </p:tav>
                                      </p:tavLst>
                                    </p:anim>
                                  </p:childTnLst>
                                </p:cTn>
                              </p:par>
                            </p:childTnLst>
                          </p:cTn>
                        </p:par>
                        <p:par>
                          <p:cTn id="44" fill="hold">
                            <p:stCondLst>
                              <p:cond delay="8000"/>
                            </p:stCondLst>
                            <p:childTnLst>
                              <p:par>
                                <p:cTn id="45" presetID="2" presetClass="entr" presetSubtype="1" fill="hold" grpId="9" nodeType="afterEffect">
                                  <p:stCondLst>
                                    <p:cond delay="0"/>
                                  </p:stCondLst>
                                  <p:iterate>
                                    <p:tmAbs val="0"/>
                                  </p:iterate>
                                  <p:childTnLst>
                                    <p:set>
                                      <p:cBhvr>
                                        <p:cTn id="46" fill="hold"/>
                                        <p:tgtEl>
                                          <p:spTgt spid="75"/>
                                        </p:tgtEl>
                                        <p:attrNameLst>
                                          <p:attrName>style.visibility</p:attrName>
                                        </p:attrNameLst>
                                      </p:cBhvr>
                                      <p:to>
                                        <p:strVal val="visible"/>
                                      </p:to>
                                    </p:set>
                                    <p:anim calcmode="lin" valueType="num">
                                      <p:cBhvr>
                                        <p:cTn id="47" dur="1000" fill="hold"/>
                                        <p:tgtEl>
                                          <p:spTgt spid="75"/>
                                        </p:tgtEl>
                                        <p:attrNameLst>
                                          <p:attrName>ppt_x</p:attrName>
                                        </p:attrNameLst>
                                      </p:cBhvr>
                                      <p:tavLst>
                                        <p:tav tm="0">
                                          <p:val>
                                            <p:strVal val="#ppt_x"/>
                                          </p:val>
                                        </p:tav>
                                        <p:tav tm="100000">
                                          <p:val>
                                            <p:strVal val="#ppt_x"/>
                                          </p:val>
                                        </p:tav>
                                      </p:tavLst>
                                    </p:anim>
                                    <p:anim calcmode="lin" valueType="num">
                                      <p:cBhvr>
                                        <p:cTn id="48" dur="1000" fill="hold"/>
                                        <p:tgtEl>
                                          <p:spTgt spid="75"/>
                                        </p:tgtEl>
                                        <p:attrNameLst>
                                          <p:attrName>ppt_y</p:attrName>
                                        </p:attrNameLst>
                                      </p:cBhvr>
                                      <p:tavLst>
                                        <p:tav tm="0">
                                          <p:val>
                                            <p:strVal val="0-#ppt_h/2"/>
                                          </p:val>
                                        </p:tav>
                                        <p:tav tm="100000">
                                          <p:val>
                                            <p:strVal val="#ppt_y"/>
                                          </p:val>
                                        </p:tav>
                                      </p:tavLst>
                                    </p:anim>
                                  </p:childTnLst>
                                </p:cTn>
                              </p:par>
                            </p:childTnLst>
                          </p:cTn>
                        </p:par>
                        <p:par>
                          <p:cTn id="49" fill="hold">
                            <p:stCondLst>
                              <p:cond delay="9000"/>
                            </p:stCondLst>
                            <p:childTnLst>
                              <p:par>
                                <p:cTn id="50" presetID="2" presetClass="entr" presetSubtype="1" fill="hold" grpId="10" nodeType="afterEffect">
                                  <p:stCondLst>
                                    <p:cond delay="0"/>
                                  </p:stCondLst>
                                  <p:iterate>
                                    <p:tmAbs val="0"/>
                                  </p:iterate>
                                  <p:childTnLst>
                                    <p:set>
                                      <p:cBhvr>
                                        <p:cTn id="51" fill="hold"/>
                                        <p:tgtEl>
                                          <p:spTgt spid="62"/>
                                        </p:tgtEl>
                                        <p:attrNameLst>
                                          <p:attrName>style.visibility</p:attrName>
                                        </p:attrNameLst>
                                      </p:cBhvr>
                                      <p:to>
                                        <p:strVal val="visible"/>
                                      </p:to>
                                    </p:set>
                                    <p:anim calcmode="lin" valueType="num">
                                      <p:cBhvr>
                                        <p:cTn id="52" dur="1000" fill="hold"/>
                                        <p:tgtEl>
                                          <p:spTgt spid="62"/>
                                        </p:tgtEl>
                                        <p:attrNameLst>
                                          <p:attrName>ppt_x</p:attrName>
                                        </p:attrNameLst>
                                      </p:cBhvr>
                                      <p:tavLst>
                                        <p:tav tm="0">
                                          <p:val>
                                            <p:strVal val="#ppt_x"/>
                                          </p:val>
                                        </p:tav>
                                        <p:tav tm="100000">
                                          <p:val>
                                            <p:strVal val="#ppt_x"/>
                                          </p:val>
                                        </p:tav>
                                      </p:tavLst>
                                    </p:anim>
                                    <p:anim calcmode="lin" valueType="num">
                                      <p:cBhvr>
                                        <p:cTn id="53" dur="1000" fill="hold"/>
                                        <p:tgtEl>
                                          <p:spTgt spid="62"/>
                                        </p:tgtEl>
                                        <p:attrNameLst>
                                          <p:attrName>ppt_y</p:attrName>
                                        </p:attrNameLst>
                                      </p:cBhvr>
                                      <p:tavLst>
                                        <p:tav tm="0">
                                          <p:val>
                                            <p:strVal val="0-#ppt_h/2"/>
                                          </p:val>
                                        </p:tav>
                                        <p:tav tm="100000">
                                          <p:val>
                                            <p:strVal val="#ppt_y"/>
                                          </p:val>
                                        </p:tav>
                                      </p:tavLst>
                                    </p:anim>
                                  </p:childTnLst>
                                </p:cTn>
                              </p:par>
                            </p:childTnLst>
                          </p:cTn>
                        </p:par>
                        <p:par>
                          <p:cTn id="54" fill="hold">
                            <p:stCondLst>
                              <p:cond delay="10000"/>
                            </p:stCondLst>
                            <p:childTnLst>
                              <p:par>
                                <p:cTn id="55" presetID="2" presetClass="entr" presetSubtype="1" fill="hold" grpId="11" nodeType="afterEffect">
                                  <p:stCondLst>
                                    <p:cond delay="0"/>
                                  </p:stCondLst>
                                  <p:iterate>
                                    <p:tmAbs val="0"/>
                                  </p:iterate>
                                  <p:childTnLst>
                                    <p:set>
                                      <p:cBhvr>
                                        <p:cTn id="56" fill="hold"/>
                                        <p:tgtEl>
                                          <p:spTgt spid="66"/>
                                        </p:tgtEl>
                                        <p:attrNameLst>
                                          <p:attrName>style.visibility</p:attrName>
                                        </p:attrNameLst>
                                      </p:cBhvr>
                                      <p:to>
                                        <p:strVal val="visible"/>
                                      </p:to>
                                    </p:set>
                                    <p:anim calcmode="lin" valueType="num">
                                      <p:cBhvr>
                                        <p:cTn id="57" dur="1000" fill="hold"/>
                                        <p:tgtEl>
                                          <p:spTgt spid="66"/>
                                        </p:tgtEl>
                                        <p:attrNameLst>
                                          <p:attrName>ppt_x</p:attrName>
                                        </p:attrNameLst>
                                      </p:cBhvr>
                                      <p:tavLst>
                                        <p:tav tm="0">
                                          <p:val>
                                            <p:strVal val="#ppt_x"/>
                                          </p:val>
                                        </p:tav>
                                        <p:tav tm="100000">
                                          <p:val>
                                            <p:strVal val="#ppt_x"/>
                                          </p:val>
                                        </p:tav>
                                      </p:tavLst>
                                    </p:anim>
                                    <p:anim calcmode="lin" valueType="num">
                                      <p:cBhvr>
                                        <p:cTn id="58" dur="1000" fill="hold"/>
                                        <p:tgtEl>
                                          <p:spTgt spid="66"/>
                                        </p:tgtEl>
                                        <p:attrNameLst>
                                          <p:attrName>ppt_y</p:attrName>
                                        </p:attrNameLst>
                                      </p:cBhvr>
                                      <p:tavLst>
                                        <p:tav tm="0">
                                          <p:val>
                                            <p:strVal val="0-#ppt_h/2"/>
                                          </p:val>
                                        </p:tav>
                                        <p:tav tm="100000">
                                          <p:val>
                                            <p:strVal val="#ppt_y"/>
                                          </p:val>
                                        </p:tav>
                                      </p:tavLst>
                                    </p:anim>
                                  </p:childTnLst>
                                </p:cTn>
                              </p:par>
                            </p:childTnLst>
                          </p:cTn>
                        </p:par>
                        <p:par>
                          <p:cTn id="59" fill="hold">
                            <p:stCondLst>
                              <p:cond delay="11000"/>
                            </p:stCondLst>
                            <p:childTnLst>
                              <p:par>
                                <p:cTn id="60" presetID="2" presetClass="entr" presetSubtype="1" fill="hold" grpId="12" nodeType="afterEffect">
                                  <p:stCondLst>
                                    <p:cond delay="0"/>
                                  </p:stCondLst>
                                  <p:iterate>
                                    <p:tmAbs val="0"/>
                                  </p:iterate>
                                  <p:childTnLst>
                                    <p:set>
                                      <p:cBhvr>
                                        <p:cTn id="61" fill="hold"/>
                                        <p:tgtEl>
                                          <p:spTgt spid="64"/>
                                        </p:tgtEl>
                                        <p:attrNameLst>
                                          <p:attrName>style.visibility</p:attrName>
                                        </p:attrNameLst>
                                      </p:cBhvr>
                                      <p:to>
                                        <p:strVal val="visible"/>
                                      </p:to>
                                    </p:set>
                                    <p:anim calcmode="lin" valueType="num">
                                      <p:cBhvr>
                                        <p:cTn id="62" dur="1000" fill="hold"/>
                                        <p:tgtEl>
                                          <p:spTgt spid="64"/>
                                        </p:tgtEl>
                                        <p:attrNameLst>
                                          <p:attrName>ppt_x</p:attrName>
                                        </p:attrNameLst>
                                      </p:cBhvr>
                                      <p:tavLst>
                                        <p:tav tm="0">
                                          <p:val>
                                            <p:strVal val="#ppt_x"/>
                                          </p:val>
                                        </p:tav>
                                        <p:tav tm="100000">
                                          <p:val>
                                            <p:strVal val="#ppt_x"/>
                                          </p:val>
                                        </p:tav>
                                      </p:tavLst>
                                    </p:anim>
                                    <p:anim calcmode="lin" valueType="num">
                                      <p:cBhvr>
                                        <p:cTn id="63" dur="1000" fill="hold"/>
                                        <p:tgtEl>
                                          <p:spTgt spid="64"/>
                                        </p:tgtEl>
                                        <p:attrNameLst>
                                          <p:attrName>ppt_y</p:attrName>
                                        </p:attrNameLst>
                                      </p:cBhvr>
                                      <p:tavLst>
                                        <p:tav tm="0">
                                          <p:val>
                                            <p:strVal val="0-#ppt_h/2"/>
                                          </p:val>
                                        </p:tav>
                                        <p:tav tm="100000">
                                          <p:val>
                                            <p:strVal val="#ppt_y"/>
                                          </p:val>
                                        </p:tav>
                                      </p:tavLst>
                                    </p:anim>
                                  </p:childTnLst>
                                </p:cTn>
                              </p:par>
                            </p:childTnLst>
                          </p:cTn>
                        </p:par>
                        <p:par>
                          <p:cTn id="64" fill="hold">
                            <p:stCondLst>
                              <p:cond delay="12000"/>
                            </p:stCondLst>
                            <p:childTnLst>
                              <p:par>
                                <p:cTn id="65" presetID="2" presetClass="entr" presetSubtype="1" fill="hold" grpId="13" nodeType="afterEffect">
                                  <p:stCondLst>
                                    <p:cond delay="0"/>
                                  </p:stCondLst>
                                  <p:iterate>
                                    <p:tmAbs val="0"/>
                                  </p:iterate>
                                  <p:childTnLst>
                                    <p:set>
                                      <p:cBhvr>
                                        <p:cTn id="66" fill="hold"/>
                                        <p:tgtEl>
                                          <p:spTgt spid="63"/>
                                        </p:tgtEl>
                                        <p:attrNameLst>
                                          <p:attrName>style.visibility</p:attrName>
                                        </p:attrNameLst>
                                      </p:cBhvr>
                                      <p:to>
                                        <p:strVal val="visible"/>
                                      </p:to>
                                    </p:set>
                                    <p:anim calcmode="lin" valueType="num">
                                      <p:cBhvr>
                                        <p:cTn id="67" dur="1000" fill="hold"/>
                                        <p:tgtEl>
                                          <p:spTgt spid="63"/>
                                        </p:tgtEl>
                                        <p:attrNameLst>
                                          <p:attrName>ppt_x</p:attrName>
                                        </p:attrNameLst>
                                      </p:cBhvr>
                                      <p:tavLst>
                                        <p:tav tm="0">
                                          <p:val>
                                            <p:strVal val="#ppt_x"/>
                                          </p:val>
                                        </p:tav>
                                        <p:tav tm="100000">
                                          <p:val>
                                            <p:strVal val="#ppt_x"/>
                                          </p:val>
                                        </p:tav>
                                      </p:tavLst>
                                    </p:anim>
                                    <p:anim calcmode="lin" valueType="num">
                                      <p:cBhvr>
                                        <p:cTn id="68" dur="1000" fill="hold"/>
                                        <p:tgtEl>
                                          <p:spTgt spid="63"/>
                                        </p:tgtEl>
                                        <p:attrNameLst>
                                          <p:attrName>ppt_y</p:attrName>
                                        </p:attrNameLst>
                                      </p:cBhvr>
                                      <p:tavLst>
                                        <p:tav tm="0">
                                          <p:val>
                                            <p:strVal val="0-#ppt_h/2"/>
                                          </p:val>
                                        </p:tav>
                                        <p:tav tm="100000">
                                          <p:val>
                                            <p:strVal val="#ppt_y"/>
                                          </p:val>
                                        </p:tav>
                                      </p:tavLst>
                                    </p:anim>
                                  </p:childTnLst>
                                </p:cTn>
                              </p:par>
                            </p:childTnLst>
                          </p:cTn>
                        </p:par>
                        <p:par>
                          <p:cTn id="69" fill="hold">
                            <p:stCondLst>
                              <p:cond delay="13000"/>
                            </p:stCondLst>
                            <p:childTnLst>
                              <p:par>
                                <p:cTn id="70" presetID="2" presetClass="entr" presetSubtype="1" fill="hold" grpId="14" nodeType="afterEffect">
                                  <p:stCondLst>
                                    <p:cond delay="0"/>
                                  </p:stCondLst>
                                  <p:iterate>
                                    <p:tmAbs val="0"/>
                                  </p:iterate>
                                  <p:childTnLst>
                                    <p:set>
                                      <p:cBhvr>
                                        <p:cTn id="71" fill="hold"/>
                                        <p:tgtEl>
                                          <p:spTgt spid="67"/>
                                        </p:tgtEl>
                                        <p:attrNameLst>
                                          <p:attrName>style.visibility</p:attrName>
                                        </p:attrNameLst>
                                      </p:cBhvr>
                                      <p:to>
                                        <p:strVal val="visible"/>
                                      </p:to>
                                    </p:se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10" animBg="1" advAuto="0"/>
      <p:bldP spid="63" grpId="13" animBg="1" advAuto="0"/>
      <p:bldP spid="64" grpId="12" animBg="1" advAuto="0"/>
      <p:bldP spid="65" grpId="1" animBg="1" advAuto="0"/>
      <p:bldP spid="66" grpId="11" animBg="1" advAuto="0"/>
      <p:bldP spid="67" grpId="14" animBg="1" advAuto="0"/>
      <p:bldP spid="68" grpId="2" animBg="1" advAuto="0"/>
      <p:bldP spid="69" grpId="4" animBg="1" advAuto="0"/>
      <p:bldP spid="70" grpId="6" animBg="1" advAuto="0"/>
      <p:bldP spid="71" grpId="5" animBg="1" advAuto="0"/>
      <p:bldP spid="72" grpId="8" animBg="1" advAuto="0"/>
      <p:bldP spid="73" grpId="7" animBg="1" advAuto="0"/>
      <p:bldP spid="74" grpId="3" animBg="1" advAuto="0"/>
      <p:bldP spid="75" grpId="9"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FundBG-2tone.jpg"/>
          <p:cNvPicPr/>
          <p:nvPr/>
        </p:nvPicPr>
        <p:blipFill>
          <a:blip r:embed="rId3">
            <a:extLst/>
          </a:blip>
          <a:srcRect l="529" t="48647" r="529" b="37200"/>
          <a:stretch>
            <a:fillRect/>
          </a:stretch>
        </p:blipFill>
        <p:spPr>
          <a:xfrm>
            <a:off x="-111359" y="-1688"/>
            <a:ext cx="24606718" cy="2894718"/>
          </a:xfrm>
          <a:prstGeom prst="rect">
            <a:avLst/>
          </a:prstGeom>
          <a:ln w="12700">
            <a:miter lim="400000"/>
          </a:ln>
        </p:spPr>
      </p:pic>
      <p:sp>
        <p:nvSpPr>
          <p:cNvPr id="78" name="Shape 78"/>
          <p:cNvSpPr>
            <a:spLocks noGrp="1"/>
          </p:cNvSpPr>
          <p:nvPr>
            <p:ph type="title"/>
          </p:nvPr>
        </p:nvSpPr>
        <p:spPr>
          <a:xfrm>
            <a:off x="1778000" y="1041400"/>
            <a:ext cx="20463967" cy="2164531"/>
          </a:xfrm>
          <a:prstGeom prst="rect">
            <a:avLst/>
          </a:prstGeom>
        </p:spPr>
        <p:txBody>
          <a:bodyPr anchor="t"/>
          <a:lstStyle/>
          <a:p>
            <a:pPr lvl="0">
              <a:lnSpc>
                <a:spcPct val="80000"/>
              </a:lnSpc>
              <a:defRPr sz="1800"/>
            </a:pPr>
            <a:r>
              <a:rPr sz="9500" b="1">
                <a:solidFill>
                  <a:srgbClr val="FFFFFF"/>
                </a:solidFill>
                <a:latin typeface="Helvetica"/>
                <a:ea typeface="Helvetica"/>
                <a:cs typeface="Helvetica"/>
                <a:sym typeface="Helvetica"/>
              </a:rPr>
              <a:t>The Initiatives</a:t>
            </a:r>
            <a:r>
              <a:rPr sz="9500">
                <a:solidFill>
                  <a:srgbClr val="FFFFFF"/>
                </a:solidFill>
                <a:latin typeface="Helvetica"/>
                <a:ea typeface="Helvetica"/>
                <a:cs typeface="Helvetica"/>
                <a:sym typeface="Helvetica"/>
              </a:rPr>
              <a:t>:</a:t>
            </a:r>
            <a:r>
              <a:rPr sz="9500" b="1">
                <a:solidFill>
                  <a:srgbClr val="FFFFFF"/>
                </a:solidFill>
                <a:latin typeface="Helvetica"/>
                <a:ea typeface="Helvetica"/>
                <a:cs typeface="Helvetica"/>
                <a:sym typeface="Helvetica"/>
              </a:rPr>
              <a:t> Where</a:t>
            </a:r>
            <a:r>
              <a:rPr sz="9500">
                <a:solidFill>
                  <a:srgbClr val="FFFFFF"/>
                </a:solidFill>
                <a:latin typeface="Helvetica"/>
                <a:ea typeface="Helvetica"/>
                <a:cs typeface="Helvetica"/>
                <a:sym typeface="Helvetica"/>
              </a:rPr>
              <a:t>,</a:t>
            </a:r>
            <a:r>
              <a:rPr sz="9500" b="1">
                <a:solidFill>
                  <a:srgbClr val="FFFFFF"/>
                </a:solidFill>
                <a:latin typeface="Helvetica"/>
                <a:ea typeface="Helvetica"/>
                <a:cs typeface="Helvetica"/>
                <a:sym typeface="Helvetica"/>
              </a:rPr>
              <a:t> How Much?</a:t>
            </a:r>
          </a:p>
        </p:txBody>
      </p:sp>
      <p:sp>
        <p:nvSpPr>
          <p:cNvPr id="79" name="Shape 79"/>
          <p:cNvSpPr/>
          <p:nvPr/>
        </p:nvSpPr>
        <p:spPr>
          <a:xfrm>
            <a:off x="17883882" y="88900"/>
            <a:ext cx="6057603" cy="10855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defRPr sz="1800"/>
            </a:pPr>
            <a:r>
              <a:rPr sz="3000">
                <a:solidFill>
                  <a:srgbClr val="FFFFFF"/>
                </a:solidFill>
                <a:latin typeface="Helvetica"/>
                <a:ea typeface="Helvetica"/>
                <a:cs typeface="Helvetica"/>
                <a:sym typeface="Helvetica"/>
              </a:rPr>
              <a:t>MAY 2014</a:t>
            </a:r>
            <a:r>
              <a:rPr sz="4000">
                <a:solidFill>
                  <a:srgbClr val="FFFFFF"/>
                </a:solidFill>
                <a:latin typeface="Helvetica"/>
                <a:ea typeface="Helvetica"/>
                <a:cs typeface="Helvetica"/>
                <a:sym typeface="Helvetica"/>
              </a:rPr>
              <a:t>    </a:t>
            </a:r>
            <a:r>
              <a:rPr sz="4000" b="1">
                <a:solidFill>
                  <a:srgbClr val="FFFFFF"/>
                </a:solidFill>
                <a:latin typeface="Helvetica"/>
                <a:ea typeface="Helvetica"/>
                <a:cs typeface="Helvetica"/>
                <a:sym typeface="Helvetica"/>
              </a:rPr>
              <a:t>www.awid.org</a:t>
            </a:r>
          </a:p>
        </p:txBody>
      </p:sp>
      <p:pic>
        <p:nvPicPr>
          <p:cNvPr id="80" name="map1.png"/>
          <p:cNvPicPr/>
          <p:nvPr/>
        </p:nvPicPr>
        <p:blipFill>
          <a:blip r:embed="rId4">
            <a:extLst/>
          </a:blip>
          <a:stretch>
            <a:fillRect/>
          </a:stretch>
        </p:blipFill>
        <p:spPr>
          <a:xfrm>
            <a:off x="201116" y="3351262"/>
            <a:ext cx="19213165" cy="9045476"/>
          </a:xfrm>
          <a:prstGeom prst="rect">
            <a:avLst/>
          </a:prstGeom>
          <a:ln w="12700">
            <a:miter lim="400000"/>
          </a:ln>
        </p:spPr>
      </p:pic>
      <p:pic>
        <p:nvPicPr>
          <p:cNvPr id="81" name="slide09.png" descr="slide09.png"/>
          <p:cNvPicPr/>
          <p:nvPr/>
        </p:nvPicPr>
        <p:blipFill>
          <a:blip r:embed="rId5">
            <a:extLst/>
          </a:blip>
          <a:srcRect l="3180" t="39908" r="13078" b="36990"/>
          <a:stretch>
            <a:fillRect/>
          </a:stretch>
        </p:blipFill>
        <p:spPr>
          <a:xfrm>
            <a:off x="18845163" y="9879607"/>
            <a:ext cx="4874932" cy="3662986"/>
          </a:xfrm>
          <a:prstGeom prst="rect">
            <a:avLst/>
          </a:prstGeom>
          <a:ln w="12700">
            <a:miter lim="400000"/>
          </a:ln>
        </p:spPr>
      </p:pic>
      <p:sp>
        <p:nvSpPr>
          <p:cNvPr id="82" name="Shape 82"/>
          <p:cNvSpPr/>
          <p:nvPr/>
        </p:nvSpPr>
        <p:spPr>
          <a:xfrm>
            <a:off x="16348223" y="3351262"/>
            <a:ext cx="6575823" cy="790121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lnSpc>
                <a:spcPct val="90000"/>
              </a:lnSpc>
              <a:defRPr sz="1800"/>
            </a:pPr>
            <a:r>
              <a:rPr sz="10000" b="1">
                <a:solidFill>
                  <a:srgbClr val="70BF41"/>
                </a:solidFill>
                <a:latin typeface="Helvetica"/>
                <a:ea typeface="Helvetica"/>
                <a:cs typeface="Helvetica"/>
                <a:sym typeface="Helvetica"/>
              </a:rPr>
              <a:t>170</a:t>
            </a:r>
            <a:r>
              <a:rPr sz="5000" b="1">
                <a:solidFill>
                  <a:srgbClr val="70BF41"/>
                </a:solidFill>
                <a:latin typeface="Helvetica"/>
                <a:ea typeface="Helvetica"/>
                <a:cs typeface="Helvetica"/>
                <a:sym typeface="Helvetica"/>
              </a:rPr>
              <a:t> </a:t>
            </a:r>
          </a:p>
          <a:p>
            <a:pPr lvl="0" algn="r">
              <a:lnSpc>
                <a:spcPct val="150000"/>
              </a:lnSpc>
              <a:defRPr sz="1800"/>
            </a:pPr>
            <a:r>
              <a:rPr sz="5000">
                <a:solidFill>
                  <a:srgbClr val="53585F"/>
                </a:solidFill>
                <a:latin typeface="Helvetica"/>
                <a:ea typeface="Helvetica"/>
                <a:cs typeface="Helvetica"/>
                <a:sym typeface="Helvetica"/>
              </a:rPr>
              <a:t>Initiatives</a:t>
            </a:r>
          </a:p>
          <a:p>
            <a:pPr lvl="0" algn="r">
              <a:lnSpc>
                <a:spcPct val="90000"/>
              </a:lnSpc>
              <a:defRPr sz="1800"/>
            </a:pPr>
            <a:r>
              <a:rPr sz="10000" b="1">
                <a:solidFill>
                  <a:srgbClr val="70BF41"/>
                </a:solidFill>
                <a:latin typeface="Helvetica"/>
                <a:ea typeface="Helvetica"/>
                <a:cs typeface="Helvetica"/>
                <a:sym typeface="Helvetica"/>
              </a:rPr>
              <a:t>$</a:t>
            </a:r>
            <a:r>
              <a:rPr sz="15000" b="1">
                <a:solidFill>
                  <a:srgbClr val="70BF41"/>
                </a:solidFill>
                <a:latin typeface="Helvetica"/>
                <a:ea typeface="Helvetica"/>
                <a:cs typeface="Helvetica"/>
                <a:sym typeface="Helvetica"/>
              </a:rPr>
              <a:t>14</a:t>
            </a:r>
            <a:r>
              <a:rPr sz="15000">
                <a:solidFill>
                  <a:srgbClr val="70BF41"/>
                </a:solidFill>
                <a:latin typeface="Helvetica"/>
                <a:ea typeface="Helvetica"/>
                <a:cs typeface="Helvetica"/>
                <a:sym typeface="Helvetica"/>
              </a:rPr>
              <a:t>.</a:t>
            </a:r>
            <a:r>
              <a:rPr sz="15000" b="1">
                <a:solidFill>
                  <a:srgbClr val="70BF41"/>
                </a:solidFill>
                <a:latin typeface="Helvetica"/>
                <a:ea typeface="Helvetica"/>
                <a:cs typeface="Helvetica"/>
                <a:sym typeface="Helvetica"/>
              </a:rPr>
              <a:t>6 </a:t>
            </a:r>
          </a:p>
          <a:p>
            <a:pPr lvl="0" algn="r">
              <a:lnSpc>
                <a:spcPct val="80000"/>
              </a:lnSpc>
              <a:defRPr sz="1800"/>
            </a:pPr>
            <a:r>
              <a:rPr sz="6800" b="1">
                <a:solidFill>
                  <a:srgbClr val="70BF41"/>
                </a:solidFill>
                <a:latin typeface="Helvetica"/>
                <a:ea typeface="Helvetica"/>
                <a:cs typeface="Helvetica"/>
                <a:sym typeface="Helvetica"/>
              </a:rPr>
              <a:t>BILLION </a:t>
            </a:r>
          </a:p>
          <a:p>
            <a:pPr lvl="0" algn="r">
              <a:defRPr sz="1800"/>
            </a:pPr>
            <a:r>
              <a:rPr sz="5600" b="1">
                <a:solidFill>
                  <a:srgbClr val="70BF41"/>
                </a:solidFill>
                <a:latin typeface="Helvetica"/>
                <a:ea typeface="Helvetica"/>
                <a:cs typeface="Helvetica"/>
                <a:sym typeface="Helvetica"/>
              </a:rPr>
              <a:t>DOLLARS</a:t>
            </a:r>
          </a:p>
        </p:txBody>
      </p:sp>
      <p:sp>
        <p:nvSpPr>
          <p:cNvPr id="83" name="Shape 83"/>
          <p:cNvSpPr/>
          <p:nvPr/>
        </p:nvSpPr>
        <p:spPr>
          <a:xfrm>
            <a:off x="838200" y="12542070"/>
            <a:ext cx="8566349" cy="93213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1pPr algn="l">
              <a:lnSpc>
                <a:spcPct val="130000"/>
              </a:lnSpc>
              <a:defRPr sz="3000">
                <a:solidFill>
                  <a:srgbClr val="53585F"/>
                </a:solidFill>
                <a:latin typeface="Helvetica"/>
                <a:ea typeface="Helvetica"/>
                <a:cs typeface="Helvetica"/>
                <a:sym typeface="Helvetica"/>
              </a:defRPr>
            </a:lvl1pPr>
          </a:lstStyle>
          <a:p>
            <a:pPr lvl="0">
              <a:defRPr sz="1800">
                <a:solidFill>
                  <a:srgbClr val="000000"/>
                </a:solidFill>
              </a:defRPr>
            </a:pPr>
            <a:r>
              <a:rPr sz="3000">
                <a:solidFill>
                  <a:srgbClr val="53585F"/>
                </a:solidFill>
              </a:rPr>
              <a:t>Each initiative may have more than one region</a:t>
            </a: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FundBG-2tone.jpg"/>
          <p:cNvPicPr/>
          <p:nvPr/>
        </p:nvPicPr>
        <p:blipFill>
          <a:blip r:embed="rId3">
            <a:extLst/>
          </a:blip>
          <a:srcRect l="499" t="47962" r="499" b="37163"/>
          <a:stretch>
            <a:fillRect/>
          </a:stretch>
        </p:blipFill>
        <p:spPr>
          <a:xfrm>
            <a:off x="-118899" y="-141983"/>
            <a:ext cx="24621797" cy="3042653"/>
          </a:xfrm>
          <a:prstGeom prst="rect">
            <a:avLst/>
          </a:prstGeom>
          <a:ln w="12700">
            <a:miter lim="400000"/>
          </a:ln>
        </p:spPr>
      </p:pic>
      <p:sp>
        <p:nvSpPr>
          <p:cNvPr id="86" name="Shape 86"/>
          <p:cNvSpPr>
            <a:spLocks noGrp="1"/>
          </p:cNvSpPr>
          <p:nvPr>
            <p:ph type="title"/>
          </p:nvPr>
        </p:nvSpPr>
        <p:spPr>
          <a:xfrm>
            <a:off x="1778000" y="1041400"/>
            <a:ext cx="20463967" cy="2164531"/>
          </a:xfrm>
          <a:prstGeom prst="rect">
            <a:avLst/>
          </a:prstGeom>
        </p:spPr>
        <p:txBody>
          <a:bodyPr anchor="t"/>
          <a:lstStyle>
            <a:lvl1pPr>
              <a:lnSpc>
                <a:spcPct val="80000"/>
              </a:lnSpc>
              <a:defRPr sz="10000" b="1">
                <a:solidFill>
                  <a:srgbClr val="FFFFFF"/>
                </a:solidFill>
                <a:latin typeface="Helvetica"/>
                <a:ea typeface="Helvetica"/>
                <a:cs typeface="Helvetica"/>
                <a:sym typeface="Helvetica"/>
              </a:defRPr>
            </a:lvl1pPr>
          </a:lstStyle>
          <a:p>
            <a:pPr lvl="0">
              <a:defRPr sz="1800" b="0">
                <a:solidFill>
                  <a:srgbClr val="000000"/>
                </a:solidFill>
              </a:defRPr>
            </a:pPr>
            <a:r>
              <a:rPr sz="10000" b="1">
                <a:solidFill>
                  <a:srgbClr val="FFFFFF"/>
                </a:solidFill>
              </a:rPr>
              <a:t>Initiative Sizes</a:t>
            </a:r>
          </a:p>
        </p:txBody>
      </p:sp>
      <p:sp>
        <p:nvSpPr>
          <p:cNvPr id="87" name="Shape 87"/>
          <p:cNvSpPr/>
          <p:nvPr/>
        </p:nvSpPr>
        <p:spPr>
          <a:xfrm>
            <a:off x="17883882" y="88900"/>
            <a:ext cx="6057603" cy="10855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defRPr sz="1800"/>
            </a:pPr>
            <a:r>
              <a:rPr sz="3000">
                <a:solidFill>
                  <a:srgbClr val="FFFFFF"/>
                </a:solidFill>
                <a:latin typeface="Helvetica"/>
                <a:ea typeface="Helvetica"/>
                <a:cs typeface="Helvetica"/>
                <a:sym typeface="Helvetica"/>
              </a:rPr>
              <a:t>MAY 2014</a:t>
            </a:r>
            <a:r>
              <a:rPr sz="4000">
                <a:solidFill>
                  <a:srgbClr val="FFFFFF"/>
                </a:solidFill>
                <a:latin typeface="Helvetica"/>
                <a:ea typeface="Helvetica"/>
                <a:cs typeface="Helvetica"/>
                <a:sym typeface="Helvetica"/>
              </a:rPr>
              <a:t>    </a:t>
            </a:r>
            <a:r>
              <a:rPr sz="4000" b="1">
                <a:solidFill>
                  <a:srgbClr val="FFFFFF"/>
                </a:solidFill>
                <a:latin typeface="Helvetica"/>
                <a:ea typeface="Helvetica"/>
                <a:cs typeface="Helvetica"/>
                <a:sym typeface="Helvetica"/>
              </a:rPr>
              <a:t>www.awid.org</a:t>
            </a:r>
          </a:p>
        </p:txBody>
      </p:sp>
      <p:sp>
        <p:nvSpPr>
          <p:cNvPr id="88" name="Shape 88"/>
          <p:cNvSpPr/>
          <p:nvPr/>
        </p:nvSpPr>
        <p:spPr>
          <a:xfrm>
            <a:off x="838200" y="11932470"/>
            <a:ext cx="8566349" cy="154173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l">
              <a:lnSpc>
                <a:spcPct val="130000"/>
              </a:lnSpc>
              <a:defRPr sz="1800"/>
            </a:pPr>
            <a:r>
              <a:rPr sz="3000">
                <a:solidFill>
                  <a:srgbClr val="53585F"/>
                </a:solidFill>
                <a:latin typeface="Helvetica"/>
                <a:ea typeface="Helvetica"/>
                <a:cs typeface="Helvetica"/>
                <a:sym typeface="Helvetica"/>
              </a:rPr>
              <a:t>Base: 147 initiatives</a:t>
            </a:r>
          </a:p>
          <a:p>
            <a:pPr lvl="0" algn="l">
              <a:lnSpc>
                <a:spcPct val="130000"/>
              </a:lnSpc>
              <a:defRPr sz="1800"/>
            </a:pPr>
            <a:r>
              <a:rPr sz="3000">
                <a:solidFill>
                  <a:srgbClr val="53585F"/>
                </a:solidFill>
                <a:latin typeface="Helvetica"/>
                <a:ea typeface="Helvetica"/>
                <a:cs typeface="Helvetica"/>
                <a:sym typeface="Helvetica"/>
              </a:rPr>
              <a:t>23 had no amounts listed</a:t>
            </a:r>
          </a:p>
        </p:txBody>
      </p:sp>
      <p:pic>
        <p:nvPicPr>
          <p:cNvPr id="89" name="size.png"/>
          <p:cNvPicPr/>
          <p:nvPr/>
        </p:nvPicPr>
        <p:blipFill>
          <a:blip r:embed="rId4">
            <a:extLst/>
          </a:blip>
          <a:stretch>
            <a:fillRect/>
          </a:stretch>
        </p:blipFill>
        <p:spPr>
          <a:xfrm>
            <a:off x="849280" y="4870143"/>
            <a:ext cx="22807279" cy="5845134"/>
          </a:xfrm>
          <a:prstGeom prst="rect">
            <a:avLst/>
          </a:prstGeom>
          <a:ln w="12700">
            <a:miter lim="400000"/>
          </a:ln>
        </p:spPr>
      </p:pic>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FundBG-2tone.jpg"/>
          <p:cNvPicPr/>
          <p:nvPr/>
        </p:nvPicPr>
        <p:blipFill>
          <a:blip r:embed="rId3">
            <a:extLst/>
          </a:blip>
          <a:srcRect l="866" t="48334" r="866" b="37135"/>
          <a:stretch>
            <a:fillRect/>
          </a:stretch>
        </p:blipFill>
        <p:spPr>
          <a:xfrm>
            <a:off x="-27618" y="-65783"/>
            <a:ext cx="24439238" cy="2972108"/>
          </a:xfrm>
          <a:prstGeom prst="rect">
            <a:avLst/>
          </a:prstGeom>
          <a:ln w="12700">
            <a:miter lim="400000"/>
          </a:ln>
        </p:spPr>
      </p:pic>
      <p:sp>
        <p:nvSpPr>
          <p:cNvPr id="92" name="Shape 92"/>
          <p:cNvSpPr>
            <a:spLocks noGrp="1"/>
          </p:cNvSpPr>
          <p:nvPr>
            <p:ph type="title"/>
          </p:nvPr>
        </p:nvSpPr>
        <p:spPr>
          <a:xfrm>
            <a:off x="1778000" y="1041400"/>
            <a:ext cx="20463967" cy="2164531"/>
          </a:xfrm>
          <a:prstGeom prst="rect">
            <a:avLst/>
          </a:prstGeom>
        </p:spPr>
        <p:txBody>
          <a:bodyPr anchor="t"/>
          <a:lstStyle>
            <a:lvl1pPr>
              <a:lnSpc>
                <a:spcPct val="80000"/>
              </a:lnSpc>
              <a:defRPr sz="10000" b="1">
                <a:solidFill>
                  <a:srgbClr val="FFFFFF"/>
                </a:solidFill>
                <a:latin typeface="Helvetica"/>
                <a:ea typeface="Helvetica"/>
                <a:cs typeface="Helvetica"/>
                <a:sym typeface="Helvetica"/>
              </a:defRPr>
            </a:lvl1pPr>
          </a:lstStyle>
          <a:p>
            <a:pPr lvl="0">
              <a:defRPr sz="1800" b="0">
                <a:solidFill>
                  <a:srgbClr val="000000"/>
                </a:solidFill>
              </a:defRPr>
            </a:pPr>
            <a:r>
              <a:rPr sz="10000" b="1">
                <a:solidFill>
                  <a:srgbClr val="FFFFFF"/>
                </a:solidFill>
              </a:rPr>
              <a:t>Who is Involved?</a:t>
            </a:r>
          </a:p>
        </p:txBody>
      </p:sp>
      <p:sp>
        <p:nvSpPr>
          <p:cNvPr id="93" name="Shape 93"/>
          <p:cNvSpPr/>
          <p:nvPr/>
        </p:nvSpPr>
        <p:spPr>
          <a:xfrm>
            <a:off x="17883882" y="88900"/>
            <a:ext cx="6057603" cy="10855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defRPr sz="1800"/>
            </a:pPr>
            <a:r>
              <a:rPr sz="3000">
                <a:solidFill>
                  <a:srgbClr val="FFFFFF"/>
                </a:solidFill>
                <a:latin typeface="Helvetica"/>
                <a:ea typeface="Helvetica"/>
                <a:cs typeface="Helvetica"/>
                <a:sym typeface="Helvetica"/>
              </a:rPr>
              <a:t>MAY 2014</a:t>
            </a:r>
            <a:r>
              <a:rPr sz="4000">
                <a:solidFill>
                  <a:srgbClr val="FFFFFF"/>
                </a:solidFill>
                <a:latin typeface="Helvetica"/>
                <a:ea typeface="Helvetica"/>
                <a:cs typeface="Helvetica"/>
                <a:sym typeface="Helvetica"/>
              </a:rPr>
              <a:t>    </a:t>
            </a:r>
            <a:r>
              <a:rPr sz="4000" b="1">
                <a:solidFill>
                  <a:srgbClr val="FFFFFF"/>
                </a:solidFill>
                <a:latin typeface="Helvetica"/>
                <a:ea typeface="Helvetica"/>
                <a:cs typeface="Helvetica"/>
                <a:sym typeface="Helvetica"/>
              </a:rPr>
              <a:t>www.awid.org</a:t>
            </a:r>
          </a:p>
        </p:txBody>
      </p:sp>
      <p:sp>
        <p:nvSpPr>
          <p:cNvPr id="94" name="Shape 94"/>
          <p:cNvSpPr/>
          <p:nvPr/>
        </p:nvSpPr>
        <p:spPr>
          <a:xfrm>
            <a:off x="12318107" y="11108359"/>
            <a:ext cx="11132642" cy="241476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lnSpc>
                <a:spcPct val="130000"/>
              </a:lnSpc>
              <a:defRPr sz="1800"/>
            </a:pPr>
            <a:r>
              <a:rPr sz="3000">
                <a:solidFill>
                  <a:srgbClr val="53585F"/>
                </a:solidFill>
                <a:latin typeface="Helvetica"/>
                <a:ea typeface="Helvetica"/>
                <a:cs typeface="Helvetica"/>
                <a:sym typeface="Helvetica"/>
              </a:rPr>
              <a:t>Base: 170 initiatives</a:t>
            </a:r>
          </a:p>
          <a:p>
            <a:pPr lvl="0" algn="r">
              <a:lnSpc>
                <a:spcPct val="130000"/>
              </a:lnSpc>
              <a:defRPr sz="1800"/>
            </a:pPr>
            <a:r>
              <a:rPr sz="3000">
                <a:solidFill>
                  <a:srgbClr val="53585F"/>
                </a:solidFill>
                <a:latin typeface="Helvetica"/>
                <a:ea typeface="Helvetica"/>
                <a:cs typeface="Helvetica"/>
                <a:sym typeface="Helvetica"/>
              </a:rPr>
              <a:t>Each initiative may have more than one type of sponsor. </a:t>
            </a:r>
          </a:p>
          <a:p>
            <a:pPr lvl="0" algn="r">
              <a:lnSpc>
                <a:spcPct val="130000"/>
              </a:lnSpc>
              <a:defRPr sz="1800"/>
            </a:pPr>
            <a:r>
              <a:rPr sz="3000">
                <a:solidFill>
                  <a:srgbClr val="53585F"/>
                </a:solidFill>
                <a:latin typeface="Helvetica"/>
                <a:ea typeface="Helvetica"/>
                <a:cs typeface="Helvetica"/>
                <a:sym typeface="Helvetica"/>
              </a:rPr>
              <a:t>Results will not total to 100%.</a:t>
            </a:r>
          </a:p>
        </p:txBody>
      </p:sp>
      <p:sp>
        <p:nvSpPr>
          <p:cNvPr id="95" name="Shape 95"/>
          <p:cNvSpPr/>
          <p:nvPr/>
        </p:nvSpPr>
        <p:spPr>
          <a:xfrm>
            <a:off x="7056685" y="4533899"/>
            <a:ext cx="15065761"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Public/governmental Institution (including Bilateral Agency)</a:t>
            </a:r>
          </a:p>
        </p:txBody>
      </p:sp>
      <p:sp>
        <p:nvSpPr>
          <p:cNvPr id="96" name="Shape 96"/>
          <p:cNvSpPr/>
          <p:nvPr/>
        </p:nvSpPr>
        <p:spPr>
          <a:xfrm>
            <a:off x="10714285" y="3848099"/>
            <a:ext cx="13517564"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Corporate Sector Actor</a:t>
            </a:r>
          </a:p>
        </p:txBody>
      </p:sp>
      <p:sp>
        <p:nvSpPr>
          <p:cNvPr id="97" name="Shape 97"/>
          <p:cNvSpPr/>
          <p:nvPr/>
        </p:nvSpPr>
        <p:spPr>
          <a:xfrm>
            <a:off x="11311185" y="3162299"/>
            <a:ext cx="12323764"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NGO (35%) / INGO (28%)</a:t>
            </a:r>
          </a:p>
        </p:txBody>
      </p:sp>
      <p:sp>
        <p:nvSpPr>
          <p:cNvPr id="98" name="Shape 98"/>
          <p:cNvSpPr/>
          <p:nvPr/>
        </p:nvSpPr>
        <p:spPr>
          <a:xfrm>
            <a:off x="6561385" y="5219699"/>
            <a:ext cx="15065761"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Newer Private Foundation</a:t>
            </a:r>
          </a:p>
        </p:txBody>
      </p:sp>
      <p:sp>
        <p:nvSpPr>
          <p:cNvPr id="99" name="Shape 99"/>
          <p:cNvSpPr/>
          <p:nvPr/>
        </p:nvSpPr>
        <p:spPr>
          <a:xfrm>
            <a:off x="5621585" y="5905499"/>
            <a:ext cx="15065761"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Women's Organization</a:t>
            </a:r>
          </a:p>
        </p:txBody>
      </p:sp>
      <p:sp>
        <p:nvSpPr>
          <p:cNvPr id="100" name="Shape 100"/>
          <p:cNvSpPr/>
          <p:nvPr/>
        </p:nvSpPr>
        <p:spPr>
          <a:xfrm>
            <a:off x="4697220" y="6591299"/>
            <a:ext cx="1506576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Multilateral Agency</a:t>
            </a:r>
          </a:p>
        </p:txBody>
      </p:sp>
      <p:sp>
        <p:nvSpPr>
          <p:cNvPr id="101" name="Shape 101"/>
          <p:cNvSpPr/>
          <p:nvPr/>
        </p:nvSpPr>
        <p:spPr>
          <a:xfrm>
            <a:off x="4544820" y="7277099"/>
            <a:ext cx="1506576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Academic Institution</a:t>
            </a:r>
          </a:p>
        </p:txBody>
      </p:sp>
      <p:sp>
        <p:nvSpPr>
          <p:cNvPr id="102" name="Shape 102"/>
          <p:cNvSpPr/>
          <p:nvPr/>
        </p:nvSpPr>
        <p:spPr>
          <a:xfrm>
            <a:off x="4173785" y="7962899"/>
            <a:ext cx="15065761"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Established Family Foundation</a:t>
            </a:r>
          </a:p>
        </p:txBody>
      </p:sp>
      <p:sp>
        <p:nvSpPr>
          <p:cNvPr id="103" name="Shape 103"/>
          <p:cNvSpPr/>
          <p:nvPr/>
        </p:nvSpPr>
        <p:spPr>
          <a:xfrm>
            <a:off x="3437185" y="8648699"/>
            <a:ext cx="15065761"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Established Corporate Foundation</a:t>
            </a:r>
          </a:p>
        </p:txBody>
      </p:sp>
      <p:sp>
        <p:nvSpPr>
          <p:cNvPr id="104" name="Shape 104"/>
          <p:cNvSpPr/>
          <p:nvPr/>
        </p:nvSpPr>
        <p:spPr>
          <a:xfrm>
            <a:off x="3233985" y="9321799"/>
            <a:ext cx="15065761"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Newer Corporate Foundation</a:t>
            </a:r>
          </a:p>
        </p:txBody>
      </p:sp>
      <p:sp>
        <p:nvSpPr>
          <p:cNvPr id="105" name="Shape 105"/>
          <p:cNvSpPr/>
          <p:nvPr/>
        </p:nvSpPr>
        <p:spPr>
          <a:xfrm>
            <a:off x="2141785" y="9994899"/>
            <a:ext cx="15065761"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Private Individual</a:t>
            </a:r>
          </a:p>
        </p:txBody>
      </p:sp>
      <p:sp>
        <p:nvSpPr>
          <p:cNvPr id="106" name="Shape 106"/>
          <p:cNvSpPr/>
          <p:nvPr/>
        </p:nvSpPr>
        <p:spPr>
          <a:xfrm>
            <a:off x="2141785" y="10667999"/>
            <a:ext cx="15065761"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Microfinance</a:t>
            </a:r>
          </a:p>
        </p:txBody>
      </p:sp>
      <p:sp>
        <p:nvSpPr>
          <p:cNvPr id="107" name="Shape 107"/>
          <p:cNvSpPr/>
          <p:nvPr/>
        </p:nvSpPr>
        <p:spPr>
          <a:xfrm>
            <a:off x="1582985" y="11366499"/>
            <a:ext cx="15065761"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Celebrity</a:t>
            </a:r>
          </a:p>
        </p:txBody>
      </p:sp>
      <p:sp>
        <p:nvSpPr>
          <p:cNvPr id="108" name="Shape 108"/>
          <p:cNvSpPr/>
          <p:nvPr/>
        </p:nvSpPr>
        <p:spPr>
          <a:xfrm>
            <a:off x="1405185" y="12077699"/>
            <a:ext cx="15065761"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Media</a:t>
            </a:r>
          </a:p>
        </p:txBody>
      </p:sp>
      <p:sp>
        <p:nvSpPr>
          <p:cNvPr id="109" name="Shape 109"/>
          <p:cNvSpPr/>
          <p:nvPr/>
        </p:nvSpPr>
        <p:spPr>
          <a:xfrm>
            <a:off x="1405185" y="12712699"/>
            <a:ext cx="15065761"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Crowd Sourcing Platform</a:t>
            </a:r>
          </a:p>
        </p:txBody>
      </p:sp>
      <p:pic>
        <p:nvPicPr>
          <p:cNvPr id="110" name="who2.png"/>
          <p:cNvPicPr/>
          <p:nvPr/>
        </p:nvPicPr>
        <p:blipFill>
          <a:blip r:embed="rId4">
            <a:extLst/>
          </a:blip>
          <a:stretch>
            <a:fillRect/>
          </a:stretch>
        </p:blipFill>
        <p:spPr>
          <a:xfrm>
            <a:off x="500277" y="3111500"/>
            <a:ext cx="13648225" cy="10202264"/>
          </a:xfrm>
          <a:prstGeom prst="rect">
            <a:avLst/>
          </a:prstGeom>
          <a:ln w="12700">
            <a:miter lim="400000"/>
          </a:ln>
        </p:spPr>
      </p:pic>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FundBG-2tone.jpg"/>
          <p:cNvPicPr/>
          <p:nvPr/>
        </p:nvPicPr>
        <p:blipFill>
          <a:blip r:embed="rId3">
            <a:extLst/>
          </a:blip>
          <a:srcRect l="552" t="48086" r="552" b="37103"/>
          <a:stretch>
            <a:fillRect/>
          </a:stretch>
        </p:blipFill>
        <p:spPr>
          <a:xfrm>
            <a:off x="-105701" y="-116483"/>
            <a:ext cx="24595403" cy="3029357"/>
          </a:xfrm>
          <a:prstGeom prst="rect">
            <a:avLst/>
          </a:prstGeom>
          <a:ln w="12700">
            <a:miter lim="400000"/>
          </a:ln>
        </p:spPr>
      </p:pic>
      <p:sp>
        <p:nvSpPr>
          <p:cNvPr id="113" name="Shape 113"/>
          <p:cNvSpPr>
            <a:spLocks noGrp="1"/>
          </p:cNvSpPr>
          <p:nvPr>
            <p:ph type="title"/>
          </p:nvPr>
        </p:nvSpPr>
        <p:spPr>
          <a:xfrm>
            <a:off x="1778000" y="1041400"/>
            <a:ext cx="20463967" cy="2164531"/>
          </a:xfrm>
          <a:prstGeom prst="rect">
            <a:avLst/>
          </a:prstGeom>
        </p:spPr>
        <p:txBody>
          <a:bodyPr anchor="t"/>
          <a:lstStyle>
            <a:lvl1pPr>
              <a:lnSpc>
                <a:spcPct val="80000"/>
              </a:lnSpc>
              <a:defRPr sz="10000" b="1">
                <a:solidFill>
                  <a:srgbClr val="FFFFFF"/>
                </a:solidFill>
                <a:latin typeface="Helvetica"/>
                <a:ea typeface="Helvetica"/>
                <a:cs typeface="Helvetica"/>
                <a:sym typeface="Helvetica"/>
              </a:defRPr>
            </a:lvl1pPr>
          </a:lstStyle>
          <a:p>
            <a:pPr lvl="0">
              <a:defRPr sz="1800" b="0">
                <a:solidFill>
                  <a:srgbClr val="000000"/>
                </a:solidFill>
              </a:defRPr>
            </a:pPr>
            <a:r>
              <a:rPr sz="10000" b="1">
                <a:solidFill>
                  <a:srgbClr val="FFFFFF"/>
                </a:solidFill>
              </a:rPr>
              <a:t>Thematic Focus of the Initiatives</a:t>
            </a:r>
          </a:p>
        </p:txBody>
      </p:sp>
      <p:sp>
        <p:nvSpPr>
          <p:cNvPr id="114" name="Shape 114"/>
          <p:cNvSpPr/>
          <p:nvPr/>
        </p:nvSpPr>
        <p:spPr>
          <a:xfrm>
            <a:off x="17883882" y="88900"/>
            <a:ext cx="6057603" cy="108552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lgn="r">
              <a:defRPr sz="1800"/>
            </a:pPr>
            <a:r>
              <a:rPr sz="3000">
                <a:solidFill>
                  <a:srgbClr val="FFFFFF"/>
                </a:solidFill>
                <a:latin typeface="Helvetica"/>
                <a:ea typeface="Helvetica"/>
                <a:cs typeface="Helvetica"/>
                <a:sym typeface="Helvetica"/>
              </a:rPr>
              <a:t>MAY 2014</a:t>
            </a:r>
            <a:r>
              <a:rPr sz="4000">
                <a:solidFill>
                  <a:srgbClr val="FFFFFF"/>
                </a:solidFill>
                <a:latin typeface="Helvetica"/>
                <a:ea typeface="Helvetica"/>
                <a:cs typeface="Helvetica"/>
                <a:sym typeface="Helvetica"/>
              </a:rPr>
              <a:t>    </a:t>
            </a:r>
            <a:r>
              <a:rPr sz="4000" b="1">
                <a:solidFill>
                  <a:srgbClr val="FFFFFF"/>
                </a:solidFill>
                <a:latin typeface="Helvetica"/>
                <a:ea typeface="Helvetica"/>
                <a:cs typeface="Helvetica"/>
                <a:sym typeface="Helvetica"/>
              </a:rPr>
              <a:t>www.awid.org</a:t>
            </a:r>
          </a:p>
        </p:txBody>
      </p:sp>
      <p:sp>
        <p:nvSpPr>
          <p:cNvPr id="115" name="Shape 115"/>
          <p:cNvSpPr/>
          <p:nvPr/>
        </p:nvSpPr>
        <p:spPr>
          <a:xfrm>
            <a:off x="19988907" y="12632556"/>
            <a:ext cx="6509842" cy="108552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1pPr algn="l">
              <a:lnSpc>
                <a:spcPct val="130000"/>
              </a:lnSpc>
              <a:defRPr sz="3000">
                <a:solidFill>
                  <a:srgbClr val="53585F"/>
                </a:solidFill>
                <a:latin typeface="Helvetica"/>
                <a:ea typeface="Helvetica"/>
                <a:cs typeface="Helvetica"/>
                <a:sym typeface="Helvetica"/>
              </a:defRPr>
            </a:lvl1pPr>
          </a:lstStyle>
          <a:p>
            <a:pPr lvl="0">
              <a:defRPr sz="1800">
                <a:solidFill>
                  <a:srgbClr val="000000"/>
                </a:solidFill>
              </a:defRPr>
            </a:pPr>
            <a:r>
              <a:rPr sz="3000">
                <a:solidFill>
                  <a:srgbClr val="53585F"/>
                </a:solidFill>
              </a:rPr>
              <a:t>Base: 170 initiatives</a:t>
            </a:r>
          </a:p>
        </p:txBody>
      </p:sp>
      <p:grpSp>
        <p:nvGrpSpPr>
          <p:cNvPr id="118" name="Group 118"/>
          <p:cNvGrpSpPr/>
          <p:nvPr/>
        </p:nvGrpSpPr>
        <p:grpSpPr>
          <a:xfrm>
            <a:off x="5827017" y="5245900"/>
            <a:ext cx="16641566" cy="2477506"/>
            <a:chOff x="0" y="570592"/>
            <a:chExt cx="16641564" cy="2477504"/>
          </a:xfrm>
        </p:grpSpPr>
        <p:sp>
          <p:nvSpPr>
            <p:cNvPr id="116" name="Shape 116"/>
            <p:cNvSpPr/>
            <p:nvPr/>
          </p:nvSpPr>
          <p:spPr>
            <a:xfrm>
              <a:off x="0" y="716756"/>
              <a:ext cx="16641565" cy="2199168"/>
            </a:xfrm>
            <a:prstGeom prst="roundRect">
              <a:avLst>
                <a:gd name="adj" fmla="val 30042"/>
              </a:avLst>
            </a:prstGeom>
            <a:gradFill flip="none" rotWithShape="1">
              <a:gsLst>
                <a:gs pos="0">
                  <a:srgbClr val="FFFFFF"/>
                </a:gs>
                <a:gs pos="100000">
                  <a:srgbClr val="DE6A10"/>
                </a:gs>
              </a:gsLst>
              <a:lin ang="0" scaled="0"/>
            </a:gradFill>
            <a:ln w="12700" cap="flat">
              <a:noFill/>
              <a:miter lim="400000"/>
            </a:ln>
            <a:effectLst/>
          </p:spPr>
          <p:txBody>
            <a:bodyPr wrap="square" lIns="0" tIns="0" rIns="0" bIns="0" numCol="1" anchor="ctr">
              <a:noAutofit/>
            </a:bodyPr>
            <a:lstStyle/>
            <a:p>
              <a:pPr lvl="0">
                <a:defRPr sz="3200">
                  <a:solidFill>
                    <a:srgbClr val="FFFFFF"/>
                  </a:solidFill>
                </a:defRPr>
              </a:pPr>
              <a:endParaRPr/>
            </a:p>
          </p:txBody>
        </p:sp>
        <p:sp>
          <p:nvSpPr>
            <p:cNvPr id="117" name="Shape 117"/>
            <p:cNvSpPr/>
            <p:nvPr/>
          </p:nvSpPr>
          <p:spPr>
            <a:xfrm>
              <a:off x="4281482" y="570592"/>
              <a:ext cx="11592291" cy="24775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marR="292100" lvl="0" algn="r">
                <a:defRPr sz="1800"/>
              </a:pPr>
              <a:r>
                <a:rPr sz="4500" b="1">
                  <a:solidFill>
                    <a:srgbClr val="FFFFFF"/>
                  </a:solidFill>
                  <a:latin typeface="Helvetica"/>
                  <a:ea typeface="Helvetica"/>
                  <a:cs typeface="Helvetica"/>
                  <a:sym typeface="Helvetica"/>
                </a:rPr>
                <a:t>Health For </a:t>
              </a:r>
              <a:br>
                <a:rPr sz="4500" b="1">
                  <a:solidFill>
                    <a:srgbClr val="FFFFFF"/>
                  </a:solidFill>
                  <a:latin typeface="Helvetica"/>
                  <a:ea typeface="Helvetica"/>
                  <a:cs typeface="Helvetica"/>
                  <a:sym typeface="Helvetica"/>
                </a:rPr>
              </a:br>
              <a:r>
                <a:rPr sz="4500" b="1">
                  <a:solidFill>
                    <a:srgbClr val="FFFFFF"/>
                  </a:solidFill>
                  <a:latin typeface="Helvetica"/>
                  <a:ea typeface="Helvetica"/>
                  <a:cs typeface="Helvetica"/>
                  <a:sym typeface="Helvetica"/>
                </a:rPr>
                <a:t>Women and Girls</a:t>
              </a:r>
            </a:p>
          </p:txBody>
        </p:sp>
      </p:grpSp>
      <p:sp>
        <p:nvSpPr>
          <p:cNvPr id="119" name="Shape 119"/>
          <p:cNvSpPr/>
          <p:nvPr/>
        </p:nvSpPr>
        <p:spPr>
          <a:xfrm>
            <a:off x="7717085" y="3428999"/>
            <a:ext cx="1640819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Women's Economic Empowerment and Entrepreneurship </a:t>
            </a:r>
          </a:p>
        </p:txBody>
      </p:sp>
      <p:sp>
        <p:nvSpPr>
          <p:cNvPr id="120" name="Shape 120"/>
          <p:cNvSpPr/>
          <p:nvPr/>
        </p:nvSpPr>
        <p:spPr>
          <a:xfrm>
            <a:off x="5812085" y="4134669"/>
            <a:ext cx="1640819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Women's Leadership and Empowerment</a:t>
            </a:r>
          </a:p>
        </p:txBody>
      </p:sp>
      <p:sp>
        <p:nvSpPr>
          <p:cNvPr id="121" name="Shape 121"/>
          <p:cNvSpPr/>
          <p:nvPr/>
        </p:nvSpPr>
        <p:spPr>
          <a:xfrm>
            <a:off x="5075485" y="4797115"/>
            <a:ext cx="1640819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Education for Women and/or Girls </a:t>
            </a:r>
          </a:p>
        </p:txBody>
      </p:sp>
      <p:sp>
        <p:nvSpPr>
          <p:cNvPr id="122" name="Shape 122"/>
          <p:cNvSpPr/>
          <p:nvPr/>
        </p:nvSpPr>
        <p:spPr>
          <a:xfrm>
            <a:off x="4669085" y="5510361"/>
            <a:ext cx="1640819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Public Health for Women and/or Girls</a:t>
            </a:r>
          </a:p>
        </p:txBody>
      </p:sp>
      <p:sp>
        <p:nvSpPr>
          <p:cNvPr id="123" name="Shape 123"/>
          <p:cNvSpPr/>
          <p:nvPr/>
        </p:nvSpPr>
        <p:spPr>
          <a:xfrm>
            <a:off x="4491285" y="6216031"/>
            <a:ext cx="1640819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Maternal Health</a:t>
            </a:r>
          </a:p>
        </p:txBody>
      </p:sp>
      <p:sp>
        <p:nvSpPr>
          <p:cNvPr id="124" name="Shape 124"/>
          <p:cNvSpPr/>
          <p:nvPr/>
        </p:nvSpPr>
        <p:spPr>
          <a:xfrm>
            <a:off x="4491285" y="6921700"/>
            <a:ext cx="1640819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Sexual and Reproductive Health and Rights </a:t>
            </a:r>
          </a:p>
        </p:txBody>
      </p:sp>
      <p:sp>
        <p:nvSpPr>
          <p:cNvPr id="125" name="Shape 125"/>
          <p:cNvSpPr/>
          <p:nvPr/>
        </p:nvSpPr>
        <p:spPr>
          <a:xfrm>
            <a:off x="3932888" y="7622246"/>
            <a:ext cx="1640819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Women, Media, Technology/Communications</a:t>
            </a:r>
          </a:p>
        </p:txBody>
      </p:sp>
      <p:sp>
        <p:nvSpPr>
          <p:cNvPr id="126" name="Shape 126"/>
          <p:cNvSpPr/>
          <p:nvPr/>
        </p:nvSpPr>
        <p:spPr>
          <a:xfrm>
            <a:off x="3729285" y="8297392"/>
            <a:ext cx="1640819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Women's Rights</a:t>
            </a:r>
          </a:p>
        </p:txBody>
      </p:sp>
      <p:sp>
        <p:nvSpPr>
          <p:cNvPr id="127" name="Shape 127"/>
          <p:cNvSpPr/>
          <p:nvPr/>
        </p:nvSpPr>
        <p:spPr>
          <a:xfrm>
            <a:off x="3221285" y="9003062"/>
            <a:ext cx="1640819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Violence Against Women and Girls</a:t>
            </a:r>
          </a:p>
        </p:txBody>
      </p:sp>
      <p:sp>
        <p:nvSpPr>
          <p:cNvPr id="128" name="Shape 128"/>
          <p:cNvSpPr/>
          <p:nvPr/>
        </p:nvSpPr>
        <p:spPr>
          <a:xfrm>
            <a:off x="2814885" y="9708732"/>
            <a:ext cx="1640819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Public Health</a:t>
            </a:r>
          </a:p>
        </p:txBody>
      </p:sp>
      <p:sp>
        <p:nvSpPr>
          <p:cNvPr id="129" name="Shape 129"/>
          <p:cNvSpPr/>
          <p:nvPr/>
        </p:nvSpPr>
        <p:spPr>
          <a:xfrm>
            <a:off x="2814885" y="10396577"/>
            <a:ext cx="1640819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HIV and AIDS</a:t>
            </a:r>
          </a:p>
        </p:txBody>
      </p:sp>
      <p:sp>
        <p:nvSpPr>
          <p:cNvPr id="130" name="Shape 130"/>
          <p:cNvSpPr/>
          <p:nvPr/>
        </p:nvSpPr>
        <p:spPr>
          <a:xfrm>
            <a:off x="2256085" y="11120071"/>
            <a:ext cx="1640819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Food and Nutrition</a:t>
            </a:r>
          </a:p>
        </p:txBody>
      </p:sp>
      <p:sp>
        <p:nvSpPr>
          <p:cNvPr id="131" name="Shape 131"/>
          <p:cNvSpPr/>
          <p:nvPr/>
        </p:nvSpPr>
        <p:spPr>
          <a:xfrm>
            <a:off x="2256085" y="11818165"/>
            <a:ext cx="1640819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Human Rights</a:t>
            </a:r>
          </a:p>
        </p:txBody>
      </p:sp>
      <p:sp>
        <p:nvSpPr>
          <p:cNvPr id="132" name="Shape 132"/>
          <p:cNvSpPr/>
          <p:nvPr/>
        </p:nvSpPr>
        <p:spPr>
          <a:xfrm>
            <a:off x="2078285" y="12516260"/>
            <a:ext cx="1640819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0365C0"/>
                </a:solidFill>
                <a:latin typeface="Helvetica"/>
                <a:ea typeface="Helvetica"/>
                <a:cs typeface="Helvetica"/>
                <a:sym typeface="Helvetica"/>
              </a:defRPr>
            </a:lvl1pPr>
          </a:lstStyle>
          <a:p>
            <a:pPr lvl="0">
              <a:defRPr sz="1800" b="0">
                <a:solidFill>
                  <a:srgbClr val="000000"/>
                </a:solidFill>
              </a:defRPr>
            </a:pPr>
            <a:r>
              <a:rPr sz="3200" b="1">
                <a:solidFill>
                  <a:srgbClr val="0365C0"/>
                </a:solidFill>
              </a:rPr>
              <a:t>Peace and Conflict</a:t>
            </a:r>
          </a:p>
        </p:txBody>
      </p:sp>
      <p:pic>
        <p:nvPicPr>
          <p:cNvPr id="133" name="theme2.png"/>
          <p:cNvPicPr/>
          <p:nvPr/>
        </p:nvPicPr>
        <p:blipFill>
          <a:blip r:embed="rId4">
            <a:extLst/>
          </a:blip>
          <a:stretch>
            <a:fillRect/>
          </a:stretch>
        </p:blipFill>
        <p:spPr>
          <a:xfrm>
            <a:off x="1018120" y="3434325"/>
            <a:ext cx="14137220" cy="9654382"/>
          </a:xfrm>
          <a:prstGeom prst="rect">
            <a:avLst/>
          </a:prstGeom>
          <a:ln w="12700">
            <a:miter lim="400000"/>
          </a:ln>
        </p:spPr>
      </p:pic>
    </p:spTree>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UnicodeMS"/>
        <a:ea typeface="ArialUnicodeMS"/>
        <a:cs typeface="ArialUnicodeMS"/>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UnicodeMS"/>
        <a:ea typeface="ArialUnicodeMS"/>
        <a:cs typeface="ArialUnicodeMS"/>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TotalTime>
  <Words>3069</Words>
  <Application>Microsoft Macintosh PowerPoint</Application>
  <PresentationFormat>Custom</PresentationFormat>
  <Paragraphs>233</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White</vt:lpstr>
      <vt:lpstr>NEW ACTORS, NEW MONEY  &amp; NEW CONVERSATIONS</vt:lpstr>
      <vt:lpstr>Overview of the Presentation</vt:lpstr>
      <vt:lpstr>Research Methodology (1)</vt:lpstr>
      <vt:lpstr>Research Methodology (2)</vt:lpstr>
      <vt:lpstr>What is the Context?</vt:lpstr>
      <vt:lpstr>The Initiatives: Where, How Much?</vt:lpstr>
      <vt:lpstr>Initiative Sizes</vt:lpstr>
      <vt:lpstr>Who is Involved?</vt:lpstr>
      <vt:lpstr>Thematic Focus of the Initiatives</vt:lpstr>
      <vt:lpstr>How Support is Disbursed</vt:lpstr>
      <vt:lpstr>Potential Challenges with these initiatives  (1)</vt:lpstr>
      <vt:lpstr>Potential Challenges with these initiatives (2)</vt:lpstr>
      <vt:lpstr>Opportunities for New Conversations</vt:lpstr>
      <vt:lpstr>Finding Opportunities (1)</vt:lpstr>
      <vt:lpstr>Finding Opportunities (2)</vt:lpstr>
      <vt:lpstr>What is Next?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ACTORS, NEW MONEY  &amp; NEW CONVERSATIONS</dc:title>
  <dc:creator>Julia Miller</dc:creator>
  <cp:lastModifiedBy>Kamardip Singh</cp:lastModifiedBy>
  <cp:revision>4</cp:revision>
  <dcterms:modified xsi:type="dcterms:W3CDTF">2015-09-29T23:46:37Z</dcterms:modified>
</cp:coreProperties>
</file>